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70" r:id="rId3"/>
    <p:sldId id="269" r:id="rId4"/>
    <p:sldId id="274" r:id="rId5"/>
    <p:sldId id="271" r:id="rId6"/>
    <p:sldId id="272" r:id="rId7"/>
    <p:sldId id="257" r:id="rId8"/>
    <p:sldId id="258" r:id="rId9"/>
    <p:sldId id="259" r:id="rId10"/>
    <p:sldId id="260" r:id="rId11"/>
    <p:sldId id="264" r:id="rId12"/>
    <p:sldId id="262" r:id="rId13"/>
    <p:sldId id="266" r:id="rId14"/>
  </p:sldIdLst>
  <p:sldSz cx="9906000" cy="6858000" type="A4"/>
  <p:notesSz cx="6794500" cy="9982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5681" autoAdjust="0"/>
  </p:normalViewPr>
  <p:slideViewPr>
    <p:cSldViewPr snapToGrid="0" snapToObjects="1">
      <p:cViewPr>
        <p:scale>
          <a:sx n="106" d="100"/>
          <a:sy n="106" d="100"/>
        </p:scale>
        <p:origin x="-1488" y="5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50084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1"/>
            <a:ext cx="2944283" cy="500844"/>
          </a:xfrm>
          <a:prstGeom prst="rect">
            <a:avLst/>
          </a:prstGeom>
        </p:spPr>
        <p:txBody>
          <a:bodyPr vert="horz" lIns="91440" tIns="45720" rIns="91440" bIns="45720" rtlCol="0"/>
          <a:lstStyle>
            <a:lvl1pPr algn="r">
              <a:defRPr sz="1200"/>
            </a:lvl1pPr>
          </a:lstStyle>
          <a:p>
            <a:fld id="{DF776983-8368-2442-AB7E-B3E7EAEBAA43}" type="datetimeFigureOut">
              <a:rPr lang="en-US" smtClean="0"/>
              <a:pPr/>
              <a:t>9/23/2016</a:t>
            </a:fld>
            <a:endParaRPr lang="en-US"/>
          </a:p>
        </p:txBody>
      </p:sp>
      <p:sp>
        <p:nvSpPr>
          <p:cNvPr id="4" name="Footer Placeholder 3"/>
          <p:cNvSpPr>
            <a:spLocks noGrp="1"/>
          </p:cNvSpPr>
          <p:nvPr>
            <p:ph type="ftr" sz="quarter" idx="2"/>
          </p:nvPr>
        </p:nvSpPr>
        <p:spPr>
          <a:xfrm>
            <a:off x="0" y="9481358"/>
            <a:ext cx="2944283" cy="5008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81358"/>
            <a:ext cx="2944283" cy="500842"/>
          </a:xfrm>
          <a:prstGeom prst="rect">
            <a:avLst/>
          </a:prstGeom>
        </p:spPr>
        <p:txBody>
          <a:bodyPr vert="horz" lIns="91440" tIns="45720" rIns="91440" bIns="45720" rtlCol="0" anchor="b"/>
          <a:lstStyle>
            <a:lvl1pPr algn="r">
              <a:defRPr sz="1200"/>
            </a:lvl1pPr>
          </a:lstStyle>
          <a:p>
            <a:fld id="{FF81DC4A-635C-3543-8B72-AEED62573A9C}" type="slidenum">
              <a:rPr lang="en-US" smtClean="0"/>
              <a:pPr/>
              <a:t>‹#›</a:t>
            </a:fld>
            <a:endParaRPr lang="en-US"/>
          </a:p>
        </p:txBody>
      </p:sp>
    </p:spTree>
    <p:extLst>
      <p:ext uri="{BB962C8B-B14F-4D97-AF65-F5344CB8AC3E}">
        <p14:creationId xmlns:p14="http://schemas.microsoft.com/office/powerpoint/2010/main" val="3235237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50084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1"/>
            <a:ext cx="2944283" cy="500844"/>
          </a:xfrm>
          <a:prstGeom prst="rect">
            <a:avLst/>
          </a:prstGeom>
        </p:spPr>
        <p:txBody>
          <a:bodyPr vert="horz" lIns="91440" tIns="45720" rIns="91440" bIns="45720" rtlCol="0"/>
          <a:lstStyle>
            <a:lvl1pPr algn="r">
              <a:defRPr sz="1200"/>
            </a:lvl1pPr>
          </a:lstStyle>
          <a:p>
            <a:fld id="{9F398E74-EF5A-B446-B1F2-4127D78FF936}" type="datetimeFigureOut">
              <a:rPr lang="en-US" smtClean="0"/>
              <a:pPr/>
              <a:t>9/23/2016</a:t>
            </a:fld>
            <a:endParaRPr lang="en-US"/>
          </a:p>
        </p:txBody>
      </p:sp>
      <p:sp>
        <p:nvSpPr>
          <p:cNvPr id="4" name="Slide Image Placeholder 3"/>
          <p:cNvSpPr>
            <a:spLocks noGrp="1" noRot="1" noChangeAspect="1"/>
          </p:cNvSpPr>
          <p:nvPr>
            <p:ph type="sldImg" idx="2"/>
          </p:nvPr>
        </p:nvSpPr>
        <p:spPr>
          <a:xfrm>
            <a:off x="965200" y="1247775"/>
            <a:ext cx="4864100" cy="33686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803933"/>
            <a:ext cx="5435600" cy="3930492"/>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FF01CC12-AEC0-D24D-9AB4-05E38417FA8B}" type="slidenum">
              <a:rPr lang="en-US" smtClean="0"/>
              <a:pPr/>
              <a:t>‹#›</a:t>
            </a:fld>
            <a:endParaRPr lang="en-US"/>
          </a:p>
        </p:txBody>
      </p:sp>
    </p:spTree>
    <p:extLst>
      <p:ext uri="{BB962C8B-B14F-4D97-AF65-F5344CB8AC3E}">
        <p14:creationId xmlns:p14="http://schemas.microsoft.com/office/powerpoint/2010/main" val="3850766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47775"/>
            <a:ext cx="4864100"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1</a:t>
            </a:fld>
            <a:endParaRPr lang="en-US"/>
          </a:p>
        </p:txBody>
      </p:sp>
    </p:spTree>
    <p:extLst>
      <p:ext uri="{BB962C8B-B14F-4D97-AF65-F5344CB8AC3E}">
        <p14:creationId xmlns:p14="http://schemas.microsoft.com/office/powerpoint/2010/main" val="161440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47775"/>
            <a:ext cx="4864100"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7</a:t>
            </a:fld>
            <a:endParaRPr lang="en-US"/>
          </a:p>
        </p:txBody>
      </p:sp>
    </p:spTree>
    <p:extLst>
      <p:ext uri="{BB962C8B-B14F-4D97-AF65-F5344CB8AC3E}">
        <p14:creationId xmlns:p14="http://schemas.microsoft.com/office/powerpoint/2010/main" val="201795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47775"/>
            <a:ext cx="4864100"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8</a:t>
            </a:fld>
            <a:endParaRPr lang="en-US"/>
          </a:p>
        </p:txBody>
      </p:sp>
    </p:spTree>
    <p:extLst>
      <p:ext uri="{BB962C8B-B14F-4D97-AF65-F5344CB8AC3E}">
        <p14:creationId xmlns:p14="http://schemas.microsoft.com/office/powerpoint/2010/main" val="48571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47775"/>
            <a:ext cx="4864100"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9</a:t>
            </a:fld>
            <a:endParaRPr lang="en-US"/>
          </a:p>
        </p:txBody>
      </p:sp>
    </p:spTree>
    <p:extLst>
      <p:ext uri="{BB962C8B-B14F-4D97-AF65-F5344CB8AC3E}">
        <p14:creationId xmlns:p14="http://schemas.microsoft.com/office/powerpoint/2010/main" val="136902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47775"/>
            <a:ext cx="4864100"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10</a:t>
            </a:fld>
            <a:endParaRPr lang="en-US"/>
          </a:p>
        </p:txBody>
      </p:sp>
    </p:spTree>
    <p:extLst>
      <p:ext uri="{BB962C8B-B14F-4D97-AF65-F5344CB8AC3E}">
        <p14:creationId xmlns:p14="http://schemas.microsoft.com/office/powerpoint/2010/main" val="37846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47775"/>
            <a:ext cx="4864100"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11</a:t>
            </a:fld>
            <a:endParaRPr lang="en-US"/>
          </a:p>
        </p:txBody>
      </p:sp>
    </p:spTree>
    <p:extLst>
      <p:ext uri="{BB962C8B-B14F-4D97-AF65-F5344CB8AC3E}">
        <p14:creationId xmlns:p14="http://schemas.microsoft.com/office/powerpoint/2010/main" val="15609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47775"/>
            <a:ext cx="4864100" cy="3368675"/>
          </a:xfrm>
        </p:spPr>
      </p:sp>
      <p:sp>
        <p:nvSpPr>
          <p:cNvPr id="3" name="Notes Placeholder 2"/>
          <p:cNvSpPr>
            <a:spLocks noGrp="1"/>
          </p:cNvSpPr>
          <p:nvPr>
            <p:ph type="body" idx="1"/>
          </p:nvPr>
        </p:nvSpPr>
        <p:spPr/>
        <p:txBody>
          <a:bodyPr/>
          <a:lstStyle/>
          <a:p>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FF01CC12-AEC0-D24D-9AB4-05E38417FA8B}" type="slidenum">
              <a:rPr lang="en-US" smtClean="0"/>
              <a:pPr/>
              <a:t>12</a:t>
            </a:fld>
            <a:endParaRPr lang="en-US"/>
          </a:p>
        </p:txBody>
      </p:sp>
    </p:spTree>
    <p:extLst>
      <p:ext uri="{BB962C8B-B14F-4D97-AF65-F5344CB8AC3E}">
        <p14:creationId xmlns:p14="http://schemas.microsoft.com/office/powerpoint/2010/main" val="132882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47775"/>
            <a:ext cx="4864100"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CC12-AEC0-D24D-9AB4-05E38417FA8B}" type="slidenum">
              <a:rPr lang="en-US" smtClean="0"/>
              <a:pPr/>
              <a:t>13</a:t>
            </a:fld>
            <a:endParaRPr lang="en-US"/>
          </a:p>
        </p:txBody>
      </p:sp>
    </p:spTree>
    <p:extLst>
      <p:ext uri="{BB962C8B-B14F-4D97-AF65-F5344CB8AC3E}">
        <p14:creationId xmlns:p14="http://schemas.microsoft.com/office/powerpoint/2010/main" val="58139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D8E62AD-AD82-344E-8167-9ACAFEDA19EE}"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11423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8E62AD-AD82-344E-8167-9ACAFEDA19EE}"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19546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8E62AD-AD82-344E-8167-9ACAFEDA19EE}"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262589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8E62AD-AD82-344E-8167-9ACAFEDA19EE}"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321792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D8E62AD-AD82-344E-8167-9ACAFEDA19EE}"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35597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D8E62AD-AD82-344E-8167-9ACAFEDA19EE}"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700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D8E62AD-AD82-344E-8167-9ACAFEDA19EE}" type="datetimeFigureOut">
              <a:rPr lang="en-US" smtClean="0"/>
              <a:pPr/>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337810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D8E62AD-AD82-344E-8167-9ACAFEDA19EE}" type="datetimeFigureOut">
              <a:rPr lang="en-US" smtClean="0"/>
              <a:pPr/>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150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E62AD-AD82-344E-8167-9ACAFEDA19EE}" type="datetimeFigureOut">
              <a:rPr lang="en-US" smtClean="0"/>
              <a:pPr/>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75855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D8E62AD-AD82-344E-8167-9ACAFEDA19EE}"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2917050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D8E62AD-AD82-344E-8167-9ACAFEDA19EE}"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F043C-71AC-3B45-BE01-C0605DB4900E}" type="slidenum">
              <a:rPr lang="en-US" smtClean="0"/>
              <a:pPr/>
              <a:t>‹#›</a:t>
            </a:fld>
            <a:endParaRPr lang="en-US"/>
          </a:p>
        </p:txBody>
      </p:sp>
    </p:spTree>
    <p:extLst>
      <p:ext uri="{BB962C8B-B14F-4D97-AF65-F5344CB8AC3E}">
        <p14:creationId xmlns:p14="http://schemas.microsoft.com/office/powerpoint/2010/main" val="372172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E62AD-AD82-344E-8167-9ACAFEDA19EE}" type="datetimeFigureOut">
              <a:rPr lang="en-US" smtClean="0"/>
              <a:pPr/>
              <a:t>9/23/2016</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F043C-71AC-3B45-BE01-C0605DB4900E}" type="slidenum">
              <a:rPr lang="en-US" smtClean="0"/>
              <a:pPr/>
              <a:t>‹#›</a:t>
            </a:fld>
            <a:endParaRPr lang="en-US"/>
          </a:p>
        </p:txBody>
      </p:sp>
    </p:spTree>
    <p:extLst>
      <p:ext uri="{BB962C8B-B14F-4D97-AF65-F5344CB8AC3E}">
        <p14:creationId xmlns:p14="http://schemas.microsoft.com/office/powerpoint/2010/main" val="2190161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411896"/>
            <a:ext cx="7772400" cy="1311965"/>
          </a:xfrm>
        </p:spPr>
        <p:txBody>
          <a:bodyPr>
            <a:normAutofit fontScale="90000"/>
          </a:bodyPr>
          <a:lstStyle/>
          <a:p>
            <a:r>
              <a:rPr lang="en-GB" sz="3600" b="1" dirty="0" smtClean="0">
                <a:solidFill>
                  <a:srgbClr val="002060"/>
                </a:solidFill>
              </a:rPr>
              <a:t>“Practical Difficulties in Prosecuting &amp; Defending in Trader Fraud Cases”</a:t>
            </a:r>
            <a:r>
              <a:rPr lang="en-GB" dirty="0" smtClean="0">
                <a:solidFill>
                  <a:srgbClr val="002060"/>
                </a:solidFill>
              </a:rPr>
              <a:t/>
            </a:r>
            <a:br>
              <a:rPr lang="en-GB" dirty="0" smtClean="0">
                <a:solidFill>
                  <a:srgbClr val="002060"/>
                </a:solidFill>
              </a:rPr>
            </a:br>
            <a:endParaRPr lang="en-US" dirty="0">
              <a:solidFill>
                <a:srgbClr val="002060"/>
              </a:solidFill>
            </a:endParaRPr>
          </a:p>
        </p:txBody>
      </p:sp>
      <p:sp>
        <p:nvSpPr>
          <p:cNvPr id="3" name="Subtitle 2"/>
          <p:cNvSpPr>
            <a:spLocks noGrp="1"/>
          </p:cNvSpPr>
          <p:nvPr>
            <p:ph type="subTitle" idx="1"/>
          </p:nvPr>
        </p:nvSpPr>
        <p:spPr/>
        <p:txBody>
          <a:bodyPr/>
          <a:lstStyle/>
          <a:p>
            <a:endParaRPr lang="en-GB" b="1" dirty="0" smtClean="0">
              <a:solidFill>
                <a:srgbClr val="002060"/>
              </a:solidFill>
            </a:endParaRPr>
          </a:p>
          <a:p>
            <a:r>
              <a:rPr lang="en-GB" b="1" dirty="0" smtClean="0">
                <a:solidFill>
                  <a:srgbClr val="002060"/>
                </a:solidFill>
              </a:rPr>
              <a:t>GILLIAN JONES </a:t>
            </a:r>
          </a:p>
          <a:p>
            <a:endParaRPr lang="en-US" dirty="0"/>
          </a:p>
        </p:txBody>
      </p:sp>
      <p:pic>
        <p:nvPicPr>
          <p:cNvPr id="6" name="Picture 5" descr="18 Red Lion Court Logo (CMYK) transp large close cropped"/>
          <p:cNvPicPr/>
          <p:nvPr/>
        </p:nvPicPr>
        <p:blipFill>
          <a:blip r:embed="rId3" cstate="print"/>
          <a:srcRect/>
          <a:stretch>
            <a:fillRect/>
          </a:stretch>
        </p:blipFill>
        <p:spPr bwMode="auto">
          <a:xfrm>
            <a:off x="6505353" y="201168"/>
            <a:ext cx="2583783" cy="2029968"/>
          </a:xfrm>
          <a:prstGeom prst="rect">
            <a:avLst/>
          </a:prstGeom>
          <a:noFill/>
        </p:spPr>
      </p:pic>
    </p:spTree>
    <p:extLst>
      <p:ext uri="{BB962C8B-B14F-4D97-AF65-F5344CB8AC3E}">
        <p14:creationId xmlns:p14="http://schemas.microsoft.com/office/powerpoint/2010/main" val="88390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THE OFFENCE: Conspiracy to Defraud</a:t>
            </a:r>
            <a:endParaRPr lang="en-US" b="1" dirty="0">
              <a:solidFill>
                <a:srgbClr val="002060"/>
              </a:solidFill>
            </a:endParaRPr>
          </a:p>
        </p:txBody>
      </p:sp>
      <p:sp>
        <p:nvSpPr>
          <p:cNvPr id="3" name="Content Placeholder 2"/>
          <p:cNvSpPr>
            <a:spLocks noGrp="1"/>
          </p:cNvSpPr>
          <p:nvPr>
            <p:ph idx="1"/>
          </p:nvPr>
        </p:nvSpPr>
        <p:spPr>
          <a:xfrm>
            <a:off x="838200" y="1417638"/>
            <a:ext cx="8229600" cy="4708526"/>
          </a:xfrm>
        </p:spPr>
        <p:txBody>
          <a:bodyPr>
            <a:normAutofit fontScale="92500" lnSpcReduction="20000"/>
          </a:bodyPr>
          <a:lstStyle/>
          <a:p>
            <a:pPr lvl="1" algn="just">
              <a:buFont typeface="Arial" pitchFamily="34" charset="0"/>
              <a:buChar char="•"/>
            </a:pPr>
            <a:r>
              <a:rPr lang="en-GB" sz="2400" dirty="0">
                <a:solidFill>
                  <a:srgbClr val="002060"/>
                </a:solidFill>
              </a:rPr>
              <a:t>An agreement:</a:t>
            </a:r>
          </a:p>
          <a:p>
            <a:pPr lvl="1" algn="just">
              <a:buFont typeface="Arial" pitchFamily="34" charset="0"/>
              <a:buChar char="•"/>
            </a:pPr>
            <a:r>
              <a:rPr lang="en-GB" sz="2400" dirty="0">
                <a:solidFill>
                  <a:srgbClr val="002060"/>
                </a:solidFill>
              </a:rPr>
              <a:t>With an intention to defraud;</a:t>
            </a:r>
            <a:endParaRPr lang="en-US" sz="2400" dirty="0">
              <a:solidFill>
                <a:srgbClr val="002060"/>
              </a:solidFill>
            </a:endParaRPr>
          </a:p>
          <a:p>
            <a:pPr lvl="1" algn="just">
              <a:buFont typeface="Arial" pitchFamily="34" charset="0"/>
              <a:buChar char="•"/>
            </a:pPr>
            <a:r>
              <a:rPr lang="en-GB" sz="2400" dirty="0">
                <a:solidFill>
                  <a:srgbClr val="002060"/>
                </a:solidFill>
              </a:rPr>
              <a:t>Involving two or more people;</a:t>
            </a:r>
          </a:p>
          <a:p>
            <a:pPr lvl="1" algn="just">
              <a:buFont typeface="Arial" pitchFamily="34" charset="0"/>
              <a:buChar char="•"/>
            </a:pPr>
            <a:r>
              <a:rPr lang="en-GB" sz="2400" dirty="0">
                <a:solidFill>
                  <a:srgbClr val="002060"/>
                </a:solidFill>
              </a:rPr>
              <a:t>It is not necessary for the agreement to be put into effect or to achieve its desired result, as long as there is an agreement with the intention to commit the criminal offence in question; </a:t>
            </a:r>
          </a:p>
          <a:p>
            <a:pPr lvl="1" algn="just">
              <a:buFont typeface="Arial" pitchFamily="34" charset="0"/>
              <a:buChar char="•"/>
            </a:pPr>
            <a:r>
              <a:rPr lang="en-GB" sz="2400" dirty="0">
                <a:solidFill>
                  <a:srgbClr val="002060"/>
                </a:solidFill>
              </a:rPr>
              <a:t>To act fraudulently or to defraud, is </a:t>
            </a:r>
            <a:r>
              <a:rPr lang="en-GB" sz="2400" b="1" dirty="0">
                <a:solidFill>
                  <a:srgbClr val="002060"/>
                </a:solidFill>
              </a:rPr>
              <a:t>dishonestly</a:t>
            </a:r>
            <a:r>
              <a:rPr lang="en-GB" sz="2400" dirty="0">
                <a:solidFill>
                  <a:srgbClr val="002060"/>
                </a:solidFill>
              </a:rPr>
              <a:t> to prejudice or injure someone else’s rights or, dishonestly to take the risk of prejudicing or injuring someone else’s rights, knowing that you are not entitled to do so;  </a:t>
            </a:r>
          </a:p>
          <a:p>
            <a:pPr lvl="1" algn="just">
              <a:buFont typeface="Arial" pitchFamily="34" charset="0"/>
              <a:buChar char="•"/>
            </a:pPr>
            <a:r>
              <a:rPr lang="en-GB" sz="2400" dirty="0">
                <a:solidFill>
                  <a:srgbClr val="002060"/>
                </a:solidFill>
              </a:rPr>
              <a:t>If Mr Hayes’ trades made money or lost less money because the rates were manipulated for his trading advantage, the counterparty to that trading contract stood to lose its own money or, to gain less money and its rights were thereby prejudiced or injured. </a:t>
            </a:r>
          </a:p>
          <a:p>
            <a:pPr lvl="1">
              <a:buNone/>
            </a:pPr>
            <a:endParaRPr lang="en-GB" sz="2400" dirty="0"/>
          </a:p>
        </p:txBody>
      </p:sp>
    </p:spTree>
    <p:extLst>
      <p:ext uri="{BB962C8B-B14F-4D97-AF65-F5344CB8AC3E}">
        <p14:creationId xmlns:p14="http://schemas.microsoft.com/office/powerpoint/2010/main" val="1321950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DISHONESTY</a:t>
            </a:r>
            <a:endParaRPr lang="en-GB" b="1" dirty="0">
              <a:solidFill>
                <a:srgbClr val="002060"/>
              </a:solidFill>
            </a:endParaRPr>
          </a:p>
        </p:txBody>
      </p:sp>
      <p:sp>
        <p:nvSpPr>
          <p:cNvPr id="3" name="Content Placeholder 2"/>
          <p:cNvSpPr>
            <a:spLocks noGrp="1"/>
          </p:cNvSpPr>
          <p:nvPr>
            <p:ph idx="1"/>
          </p:nvPr>
        </p:nvSpPr>
        <p:spPr>
          <a:xfrm>
            <a:off x="838200" y="1286540"/>
            <a:ext cx="8229600" cy="5156791"/>
          </a:xfrm>
        </p:spPr>
        <p:txBody>
          <a:bodyPr>
            <a:normAutofit fontScale="55000" lnSpcReduction="20000"/>
          </a:bodyPr>
          <a:lstStyle/>
          <a:p>
            <a:pPr algn="just">
              <a:buNone/>
            </a:pPr>
            <a:endParaRPr lang="en-GB" b="1" dirty="0" smtClean="0"/>
          </a:p>
          <a:p>
            <a:pPr algn="just">
              <a:buNone/>
            </a:pPr>
            <a:r>
              <a:rPr lang="en-GB" sz="4400" b="1" dirty="0">
                <a:solidFill>
                  <a:srgbClr val="002060"/>
                </a:solidFill>
              </a:rPr>
              <a:t>“</a:t>
            </a:r>
            <a:r>
              <a:rPr lang="en-GB" sz="4400" b="1" i="1" dirty="0">
                <a:solidFill>
                  <a:srgbClr val="002060"/>
                </a:solidFill>
              </a:rPr>
              <a:t>Dishonesty</a:t>
            </a:r>
            <a:r>
              <a:rPr lang="en-GB" sz="4400" b="1" dirty="0">
                <a:solidFill>
                  <a:srgbClr val="002060"/>
                </a:solidFill>
              </a:rPr>
              <a:t>”</a:t>
            </a:r>
            <a:r>
              <a:rPr lang="en-GB" sz="4400" dirty="0">
                <a:solidFill>
                  <a:srgbClr val="002060"/>
                </a:solidFill>
              </a:rPr>
              <a:t> is a key element in the commission of fraud </a:t>
            </a:r>
          </a:p>
          <a:p>
            <a:pPr algn="just">
              <a:buNone/>
            </a:pPr>
            <a:endParaRPr lang="en-GB" sz="3600" dirty="0">
              <a:solidFill>
                <a:srgbClr val="002060"/>
              </a:solidFill>
            </a:endParaRPr>
          </a:p>
          <a:p>
            <a:pPr algn="just">
              <a:buNone/>
            </a:pPr>
            <a:r>
              <a:rPr lang="en-GB" sz="3600" b="1" dirty="0">
                <a:solidFill>
                  <a:srgbClr val="002060"/>
                </a:solidFill>
              </a:rPr>
              <a:t>R v Ghosh </a:t>
            </a:r>
            <a:r>
              <a:rPr lang="en-GB" sz="3600" dirty="0">
                <a:solidFill>
                  <a:srgbClr val="002060"/>
                </a:solidFill>
              </a:rPr>
              <a:t>[1982]  Q.B. 1053 continues to provide the definition:</a:t>
            </a:r>
          </a:p>
          <a:p>
            <a:pPr marL="414900">
              <a:spcBef>
                <a:spcPts val="624"/>
              </a:spcBef>
              <a:buNone/>
            </a:pPr>
            <a:endParaRPr lang="en-GB" b="1" u="sng" dirty="0" smtClean="0">
              <a:solidFill>
                <a:srgbClr val="002060"/>
              </a:solidFill>
            </a:endParaRPr>
          </a:p>
          <a:p>
            <a:pPr marL="414900">
              <a:spcBef>
                <a:spcPts val="624"/>
              </a:spcBef>
              <a:buNone/>
            </a:pPr>
            <a:r>
              <a:rPr lang="en-GB" b="1" u="sng" dirty="0" smtClean="0">
                <a:solidFill>
                  <a:srgbClr val="002060"/>
                </a:solidFill>
              </a:rPr>
              <a:t>Question 1:</a:t>
            </a:r>
          </a:p>
          <a:p>
            <a:pPr algn="just">
              <a:buNone/>
            </a:pPr>
            <a:r>
              <a:rPr lang="en-GB" dirty="0" smtClean="0">
                <a:solidFill>
                  <a:srgbClr val="002060"/>
                </a:solidFill>
              </a:rPr>
              <a:t>	</a:t>
            </a:r>
            <a:r>
              <a:rPr lang="en-GB" sz="3800" b="1" dirty="0">
                <a:solidFill>
                  <a:srgbClr val="002060"/>
                </a:solidFill>
              </a:rPr>
              <a:t>Was what the Defendant agreed to do with others dishonest by the ordinary standards of reasonable and honest people? </a:t>
            </a:r>
            <a:endParaRPr lang="en-GB" sz="3800" dirty="0">
              <a:solidFill>
                <a:srgbClr val="002060"/>
              </a:solidFill>
            </a:endParaRPr>
          </a:p>
          <a:p>
            <a:pPr algn="just">
              <a:buNone/>
            </a:pPr>
            <a:r>
              <a:rPr lang="en-GB" sz="3800" dirty="0">
                <a:solidFill>
                  <a:srgbClr val="002060"/>
                </a:solidFill>
              </a:rPr>
              <a:t>	“Not by the standards of the market in which he operated if different: not by the standards of his employers or colleagues if different: not by the standards of bankers or brokers in that market if different, even if many or even all regarded it as acceptable, nor by the standards of the BBA or FXMMC, but by the standards of reasonable, honest members of society. There are no different standards which apply to any particular group of society – whether as a result of market ethos or practice” </a:t>
            </a:r>
          </a:p>
          <a:p>
            <a:pPr algn="just">
              <a:buNone/>
            </a:pPr>
            <a:r>
              <a:rPr lang="en-GB" sz="3800" dirty="0">
                <a:solidFill>
                  <a:srgbClr val="002060"/>
                </a:solidFill>
              </a:rPr>
              <a:t>	per Hamblen LJ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DISHONESTY</a:t>
            </a:r>
            <a:endParaRPr lang="en-US" b="1" dirty="0">
              <a:solidFill>
                <a:srgbClr val="002060"/>
              </a:solidFill>
            </a:endParaRPr>
          </a:p>
        </p:txBody>
      </p:sp>
      <p:sp>
        <p:nvSpPr>
          <p:cNvPr id="3" name="Content Placeholder 2"/>
          <p:cNvSpPr>
            <a:spLocks noGrp="1"/>
          </p:cNvSpPr>
          <p:nvPr>
            <p:ph idx="1"/>
          </p:nvPr>
        </p:nvSpPr>
        <p:spPr>
          <a:xfrm>
            <a:off x="838200" y="1254643"/>
            <a:ext cx="8229600" cy="4871521"/>
          </a:xfrm>
        </p:spPr>
        <p:txBody>
          <a:bodyPr>
            <a:normAutofit/>
          </a:bodyPr>
          <a:lstStyle/>
          <a:p>
            <a:pPr>
              <a:buNone/>
            </a:pPr>
            <a:r>
              <a:rPr lang="en-GB" sz="2200" b="1" u="sng" dirty="0">
                <a:solidFill>
                  <a:srgbClr val="002060"/>
                </a:solidFill>
              </a:rPr>
              <a:t>Question 2</a:t>
            </a:r>
            <a:r>
              <a:rPr lang="en-GB" sz="2200" b="1" dirty="0">
                <a:solidFill>
                  <a:srgbClr val="002060"/>
                </a:solidFill>
              </a:rPr>
              <a:t>:</a:t>
            </a:r>
          </a:p>
          <a:p>
            <a:pPr algn="just">
              <a:spcBef>
                <a:spcPts val="0"/>
              </a:spcBef>
              <a:buNone/>
            </a:pPr>
            <a:r>
              <a:rPr lang="en-GB" dirty="0" smtClean="0">
                <a:solidFill>
                  <a:srgbClr val="002060"/>
                </a:solidFill>
              </a:rPr>
              <a:t>	</a:t>
            </a:r>
          </a:p>
          <a:p>
            <a:pPr algn="just">
              <a:spcBef>
                <a:spcPts val="0"/>
              </a:spcBef>
              <a:buNone/>
            </a:pPr>
            <a:r>
              <a:rPr lang="en-GB" sz="2100" b="1" dirty="0">
                <a:solidFill>
                  <a:srgbClr val="002060"/>
                </a:solidFill>
              </a:rPr>
              <a:t>	</a:t>
            </a:r>
            <a:r>
              <a:rPr lang="en-GB" sz="2200" b="1" dirty="0">
                <a:solidFill>
                  <a:srgbClr val="002060"/>
                </a:solidFill>
              </a:rPr>
              <a:t>Did the defendant realise that what he agreed to do would be regarded as dishonest by those standards? </a:t>
            </a:r>
          </a:p>
          <a:p>
            <a:pPr algn="just">
              <a:lnSpc>
                <a:spcPct val="80000"/>
              </a:lnSpc>
              <a:buNone/>
            </a:pPr>
            <a:r>
              <a:rPr lang="en-GB" sz="2200" dirty="0">
                <a:solidFill>
                  <a:srgbClr val="002060"/>
                </a:solidFill>
              </a:rPr>
              <a:t>	</a:t>
            </a:r>
          </a:p>
          <a:p>
            <a:pPr algn="just">
              <a:lnSpc>
                <a:spcPct val="80000"/>
              </a:lnSpc>
              <a:buNone/>
            </a:pPr>
            <a:r>
              <a:rPr lang="en-GB" sz="2200" dirty="0">
                <a:solidFill>
                  <a:srgbClr val="002060"/>
                </a:solidFill>
              </a:rPr>
              <a:t>	“It is dishonest for a person to act in a way which he knows ordinary reasonable and honest people consider to be dishonest even if he thinks he is justified in acting in the way he does, whether because he thinks that others in the market do it, or thinks that everyone tries to do it, or because his employers or others encourage him to do it or appear not to object to him doing it.” </a:t>
            </a:r>
          </a:p>
          <a:p>
            <a:pPr algn="just">
              <a:buNone/>
            </a:pPr>
            <a:r>
              <a:rPr lang="en-GB" sz="2200" dirty="0">
                <a:solidFill>
                  <a:srgbClr val="002060"/>
                </a:solidFill>
              </a:rPr>
              <a:t>	per Hamblen LJ</a:t>
            </a:r>
            <a:endParaRPr lang="en-US" sz="2200" dirty="0">
              <a:solidFill>
                <a:srgbClr val="002060"/>
              </a:solidFill>
            </a:endParaRPr>
          </a:p>
        </p:txBody>
      </p:sp>
    </p:spTree>
    <p:extLst>
      <p:ext uri="{BB962C8B-B14F-4D97-AF65-F5344CB8AC3E}">
        <p14:creationId xmlns:p14="http://schemas.microsoft.com/office/powerpoint/2010/main" val="3488372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568"/>
            <a:ext cx="8229600" cy="2892055"/>
          </a:xfrm>
        </p:spPr>
        <p:txBody>
          <a:bodyPr>
            <a:normAutofit/>
          </a:bodyPr>
          <a:lstStyle/>
          <a:p>
            <a:r>
              <a:rPr lang="en-GB" b="1" dirty="0" smtClean="0">
                <a:solidFill>
                  <a:srgbClr val="002060"/>
                </a:solidFill>
              </a:rPr>
              <a:t>(LIBOR) BENCHMARK </a:t>
            </a:r>
            <a:r>
              <a:rPr lang="en-GB" b="1" dirty="0">
                <a:solidFill>
                  <a:srgbClr val="002060"/>
                </a:solidFill>
              </a:rPr>
              <a:t>OFFENCE</a:t>
            </a:r>
            <a:br>
              <a:rPr lang="en-GB" b="1" dirty="0">
                <a:solidFill>
                  <a:srgbClr val="002060"/>
                </a:solidFill>
              </a:rPr>
            </a:br>
            <a:r>
              <a:rPr lang="en-GB" sz="2200" b="1" dirty="0">
                <a:solidFill>
                  <a:srgbClr val="002060"/>
                </a:solidFill>
              </a:rPr>
              <a:t>The Statutory Offence – s. 91 Financial Services Act 2012</a:t>
            </a:r>
            <a:r>
              <a:rPr lang="en-GB" sz="2200" dirty="0">
                <a:solidFill>
                  <a:srgbClr val="002060"/>
                </a:solidFill>
              </a:rPr>
              <a:t>:</a:t>
            </a:r>
            <a:r>
              <a:rPr lang="en-GB" dirty="0">
                <a:solidFill>
                  <a:srgbClr val="002060"/>
                </a:solidFill>
              </a:rPr>
              <a:t/>
            </a:r>
            <a:br>
              <a:rPr lang="en-GB" dirty="0">
                <a:solidFill>
                  <a:srgbClr val="002060"/>
                </a:solidFill>
              </a:rPr>
            </a:br>
            <a:endParaRPr lang="en-GB" b="1" dirty="0">
              <a:solidFill>
                <a:srgbClr val="002060"/>
              </a:solidFill>
            </a:endParaRPr>
          </a:p>
        </p:txBody>
      </p:sp>
      <p:sp>
        <p:nvSpPr>
          <p:cNvPr id="3" name="Content Placeholder 2"/>
          <p:cNvSpPr>
            <a:spLocks noGrp="1"/>
          </p:cNvSpPr>
          <p:nvPr>
            <p:ph idx="1"/>
          </p:nvPr>
        </p:nvSpPr>
        <p:spPr>
          <a:xfrm>
            <a:off x="838200" y="1052623"/>
            <a:ext cx="8229600" cy="5667154"/>
          </a:xfrm>
        </p:spPr>
        <p:txBody>
          <a:bodyPr numCol="2" spcCol="108000">
            <a:normAutofit fontScale="25000" lnSpcReduction="20000"/>
          </a:bodyPr>
          <a:lstStyle/>
          <a:p>
            <a:pPr>
              <a:buNone/>
            </a:pPr>
            <a:endParaRPr lang="en-GB" sz="3400" b="1" dirty="0">
              <a:solidFill>
                <a:srgbClr val="002060"/>
              </a:solidFill>
            </a:endParaRPr>
          </a:p>
          <a:p>
            <a:pPr>
              <a:buNone/>
            </a:pPr>
            <a:r>
              <a:rPr lang="en-GB" sz="5200" b="1" dirty="0">
                <a:solidFill>
                  <a:srgbClr val="002060"/>
                </a:solidFill>
              </a:rPr>
              <a:t>S. 91 Misleading statements etc in relation to benchmarks</a:t>
            </a:r>
          </a:p>
          <a:p>
            <a:pPr>
              <a:buNone/>
            </a:pPr>
            <a:r>
              <a:rPr lang="en-GB" sz="5200" dirty="0">
                <a:solidFill>
                  <a:srgbClr val="002060"/>
                </a:solidFill>
              </a:rPr>
              <a:t>	(1) A person (“A”) who makes to another person (“B”) a false or misleading statement commits an offence if— </a:t>
            </a:r>
          </a:p>
          <a:p>
            <a:pPr>
              <a:buNone/>
            </a:pPr>
            <a:r>
              <a:rPr lang="en-GB" sz="5200" dirty="0">
                <a:solidFill>
                  <a:srgbClr val="002060"/>
                </a:solidFill>
              </a:rPr>
              <a:t>		(a) A makes the statement in the course of arrangements for the setting of a relevant benchmark, §</a:t>
            </a:r>
          </a:p>
          <a:p>
            <a:pPr>
              <a:buNone/>
            </a:pPr>
            <a:r>
              <a:rPr lang="en-GB" sz="5200" dirty="0">
                <a:solidFill>
                  <a:srgbClr val="002060"/>
                </a:solidFill>
              </a:rPr>
              <a:t>		(b) A intends that the statement should be used by B for the purpose of the setting of a relevant benchmark, and </a:t>
            </a:r>
          </a:p>
          <a:p>
            <a:pPr>
              <a:buNone/>
            </a:pPr>
            <a:r>
              <a:rPr lang="en-GB" sz="5200" dirty="0">
                <a:solidFill>
                  <a:srgbClr val="002060"/>
                </a:solidFill>
              </a:rPr>
              <a:t>		(c) A knows that the statement is false or misleading or is reckless as to whether it is. </a:t>
            </a:r>
          </a:p>
          <a:p>
            <a:pPr>
              <a:buNone/>
            </a:pPr>
            <a:r>
              <a:rPr lang="en-GB" sz="5200" dirty="0">
                <a:solidFill>
                  <a:srgbClr val="002060"/>
                </a:solidFill>
              </a:rPr>
              <a:t>	(2) A person (“C”) who does any act or engages in any course of conduct which creates a false or misleading impression as to the price or value of any investment or as to the interest rate appropriate to any transaction commits an offence if— </a:t>
            </a:r>
          </a:p>
          <a:p>
            <a:pPr>
              <a:buNone/>
            </a:pPr>
            <a:r>
              <a:rPr lang="en-GB" sz="5200" dirty="0">
                <a:solidFill>
                  <a:srgbClr val="002060"/>
                </a:solidFill>
              </a:rPr>
              <a:t>		(a) C intends to create the impression, </a:t>
            </a:r>
          </a:p>
          <a:p>
            <a:pPr>
              <a:buNone/>
            </a:pPr>
            <a:r>
              <a:rPr lang="en-GB" sz="5200" dirty="0">
                <a:solidFill>
                  <a:srgbClr val="002060"/>
                </a:solidFill>
              </a:rPr>
              <a:t>		(b) the impression may affect the setting of a relevant benchmark, </a:t>
            </a:r>
          </a:p>
          <a:p>
            <a:pPr>
              <a:buNone/>
            </a:pPr>
            <a:r>
              <a:rPr lang="en-GB" sz="5200" dirty="0">
                <a:solidFill>
                  <a:srgbClr val="002060"/>
                </a:solidFill>
              </a:rPr>
              <a:t>		(c) C knows that the impression is false or misleading or is reckless as to whether it is, and </a:t>
            </a:r>
          </a:p>
          <a:p>
            <a:pPr>
              <a:buNone/>
            </a:pPr>
            <a:r>
              <a:rPr lang="en-GB" sz="5200" dirty="0">
                <a:solidFill>
                  <a:srgbClr val="002060"/>
                </a:solidFill>
              </a:rPr>
              <a:t>		(d) C knows that the impression may affect the setting of a relevant benchmark. </a:t>
            </a:r>
          </a:p>
          <a:p>
            <a:pPr>
              <a:buNone/>
            </a:pPr>
            <a:r>
              <a:rPr lang="en-GB" sz="5200" dirty="0">
                <a:solidFill>
                  <a:srgbClr val="002060"/>
                </a:solidFill>
              </a:rPr>
              <a:t>	(3) In proceedings for an offence under subsection (1), it is a defence for the person charged (“D”) to show that the statement was made in conformity with— </a:t>
            </a:r>
          </a:p>
          <a:p>
            <a:pPr>
              <a:buNone/>
            </a:pPr>
            <a:r>
              <a:rPr lang="en-GB" sz="5200" dirty="0">
                <a:solidFill>
                  <a:srgbClr val="002060"/>
                </a:solidFill>
              </a:rPr>
              <a:t>		(a) price stabilising rules, </a:t>
            </a:r>
          </a:p>
          <a:p>
            <a:pPr>
              <a:buNone/>
            </a:pPr>
            <a:r>
              <a:rPr lang="en-GB" sz="5200" dirty="0">
                <a:solidFill>
                  <a:srgbClr val="002060"/>
                </a:solidFill>
              </a:rPr>
              <a:t>		(b) control of information rules, or </a:t>
            </a:r>
          </a:p>
          <a:p>
            <a:pPr>
              <a:buNone/>
            </a:pPr>
            <a:r>
              <a:rPr lang="en-GB" sz="5200" dirty="0">
                <a:solidFill>
                  <a:srgbClr val="002060"/>
                </a:solidFill>
              </a:rPr>
              <a:t>	</a:t>
            </a:r>
          </a:p>
          <a:p>
            <a:pPr>
              <a:buNone/>
            </a:pPr>
            <a:endParaRPr lang="en-GB" sz="5200" dirty="0">
              <a:solidFill>
                <a:srgbClr val="002060"/>
              </a:solidFill>
            </a:endParaRPr>
          </a:p>
          <a:p>
            <a:pPr>
              <a:buNone/>
            </a:pPr>
            <a:r>
              <a:rPr lang="en-GB" sz="5200" dirty="0">
                <a:solidFill>
                  <a:srgbClr val="002060"/>
                </a:solidFill>
              </a:rPr>
              <a:t>	(c) the relevant provisions of Commission Regulation (EC) No 2273/2003 of 22 December 2003 implementing Directive 2003/6/EC of the European Parliament and of the Council as regards exemptions for buy-back programmes and stabilisation of financial instruments. </a:t>
            </a:r>
          </a:p>
          <a:p>
            <a:pPr>
              <a:buNone/>
            </a:pPr>
            <a:r>
              <a:rPr lang="en-GB" sz="5200" dirty="0">
                <a:solidFill>
                  <a:srgbClr val="002060"/>
                </a:solidFill>
              </a:rPr>
              <a:t>	(4) In proceedings brought against any person (“D”) for an offence under subsection (2) it is a defence for D to show— </a:t>
            </a:r>
          </a:p>
          <a:p>
            <a:pPr>
              <a:buNone/>
            </a:pPr>
            <a:r>
              <a:rPr lang="en-GB" sz="5200" dirty="0">
                <a:solidFill>
                  <a:srgbClr val="002060"/>
                </a:solidFill>
              </a:rPr>
              <a:t>		(a) that D acted or engaged in the conduct— </a:t>
            </a:r>
          </a:p>
          <a:p>
            <a:pPr>
              <a:buNone/>
            </a:pPr>
            <a:r>
              <a:rPr lang="en-GB" sz="5200" dirty="0">
                <a:solidFill>
                  <a:srgbClr val="002060"/>
                </a:solidFill>
              </a:rPr>
              <a:t>			(</a:t>
            </a:r>
            <a:r>
              <a:rPr lang="en-GB" sz="5200" dirty="0" err="1">
                <a:solidFill>
                  <a:srgbClr val="002060"/>
                </a:solidFill>
              </a:rPr>
              <a:t>i</a:t>
            </a:r>
            <a:r>
              <a:rPr lang="en-GB" sz="5200" dirty="0">
                <a:solidFill>
                  <a:srgbClr val="002060"/>
                </a:solidFill>
              </a:rPr>
              <a:t>) for the purpose of stabilising the price of investments, and </a:t>
            </a:r>
          </a:p>
          <a:p>
            <a:pPr>
              <a:buNone/>
            </a:pPr>
            <a:r>
              <a:rPr lang="en-GB" sz="5200" dirty="0">
                <a:solidFill>
                  <a:srgbClr val="002060"/>
                </a:solidFill>
              </a:rPr>
              <a:t>			(ii) in conformity with price stabilising rules, </a:t>
            </a:r>
          </a:p>
          <a:p>
            <a:pPr>
              <a:buNone/>
            </a:pPr>
            <a:r>
              <a:rPr lang="en-GB" sz="5200" dirty="0">
                <a:solidFill>
                  <a:srgbClr val="002060"/>
                </a:solidFill>
              </a:rPr>
              <a:t>		(b) that D acted or engaged in the conduct in conformity with control of information rules, or </a:t>
            </a:r>
          </a:p>
          <a:p>
            <a:pPr>
              <a:buNone/>
            </a:pPr>
            <a:r>
              <a:rPr lang="en-GB" sz="5200" dirty="0">
                <a:solidFill>
                  <a:srgbClr val="002060"/>
                </a:solidFill>
              </a:rPr>
              <a:t>		(c) that D acted or engaged in the conduct in conformity with the relevant provisions of Commission Regulation (EC) No 2273/2003 of 22 December 2003 implementing Directive 2003/6/EC of the European Parliament and of the Council as regards exemptions for buy-back programmes and stabilisation of financial instruments. </a:t>
            </a:r>
          </a:p>
          <a:p>
            <a:pPr>
              <a:buNone/>
            </a:pPr>
            <a:r>
              <a:rPr lang="en-GB" sz="5200" dirty="0">
                <a:solidFill>
                  <a:srgbClr val="002060"/>
                </a:solidFill>
              </a:rPr>
              <a:t>	(5) Subsection (1) does not apply unless the statement is made in or from the United Kingdom or to a person in the United Kingdom. </a:t>
            </a:r>
          </a:p>
          <a:p>
            <a:pPr>
              <a:buNone/>
            </a:pPr>
            <a:r>
              <a:rPr lang="en-GB" sz="5200" dirty="0">
                <a:solidFill>
                  <a:srgbClr val="002060"/>
                </a:solidFill>
              </a:rPr>
              <a:t>	(6) Subsection (2) does not apply unless— </a:t>
            </a:r>
          </a:p>
          <a:p>
            <a:pPr>
              <a:buNone/>
            </a:pPr>
            <a:r>
              <a:rPr lang="en-GB" sz="5200" dirty="0">
                <a:solidFill>
                  <a:srgbClr val="002060"/>
                </a:solidFill>
              </a:rPr>
              <a:t>		(a) the act is done, or the course of conduct is engaged in, in the United Kingdom, or (b)the false or misleading impression is created there. </a:t>
            </a:r>
          </a:p>
          <a:p>
            <a:endParaRPr lang="en-GB" sz="5200" dirty="0">
              <a:solidFill>
                <a:srgbClr val="002060"/>
              </a:solidFill>
            </a:endParaRPr>
          </a:p>
          <a:p>
            <a:r>
              <a:rPr lang="en-GB" sz="5200" dirty="0">
                <a:solidFill>
                  <a:srgbClr val="002060"/>
                </a:solidFill>
              </a:rPr>
              <a:t>In force 1 April 2013</a:t>
            </a:r>
            <a:r>
              <a:rPr lang="en-GB" sz="5200" dirty="0" smtClean="0">
                <a:solidFill>
                  <a:srgbClr val="002060"/>
                </a:solidFill>
              </a:rPr>
              <a:t>. Max Penalty 7 years</a:t>
            </a:r>
            <a:endParaRPr lang="en-GB" sz="52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Investigation</a:t>
            </a:r>
            <a:endParaRPr lang="en-GB" b="1" dirty="0"/>
          </a:p>
        </p:txBody>
      </p:sp>
      <p:sp>
        <p:nvSpPr>
          <p:cNvPr id="3" name="Content Placeholder 2"/>
          <p:cNvSpPr>
            <a:spLocks noGrp="1"/>
          </p:cNvSpPr>
          <p:nvPr>
            <p:ph idx="1"/>
          </p:nvPr>
        </p:nvSpPr>
        <p:spPr/>
        <p:txBody>
          <a:bodyPr/>
          <a:lstStyle/>
          <a:p>
            <a:r>
              <a:rPr lang="en-GB" dirty="0" smtClean="0"/>
              <a:t>Length of investigation and impact</a:t>
            </a:r>
          </a:p>
          <a:p>
            <a:r>
              <a:rPr lang="en-GB" dirty="0" smtClean="0"/>
              <a:t>Focus of the investigation</a:t>
            </a:r>
          </a:p>
          <a:p>
            <a:r>
              <a:rPr lang="en-GB" dirty="0" smtClean="0"/>
              <a:t>Early understanding of the case</a:t>
            </a:r>
          </a:p>
          <a:p>
            <a:r>
              <a:rPr lang="en-GB" dirty="0" smtClean="0"/>
              <a:t>Evidence from abroad</a:t>
            </a:r>
          </a:p>
          <a:p>
            <a:r>
              <a:rPr lang="en-GB" dirty="0" smtClean="0"/>
              <a:t>Internal investigations and other interested parties</a:t>
            </a:r>
          </a:p>
          <a:p>
            <a:r>
              <a:rPr lang="en-GB" dirty="0" smtClean="0"/>
              <a:t>Restraint</a:t>
            </a:r>
          </a:p>
          <a:p>
            <a:r>
              <a:rPr lang="en-GB" dirty="0" smtClean="0"/>
              <a:t>Pre – interview disclosure</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What to charge?</a:t>
            </a:r>
            <a:endParaRPr lang="en-GB" b="1" dirty="0"/>
          </a:p>
        </p:txBody>
      </p:sp>
      <p:sp>
        <p:nvSpPr>
          <p:cNvPr id="3" name="Content Placeholder 2"/>
          <p:cNvSpPr>
            <a:spLocks noGrp="1"/>
          </p:cNvSpPr>
          <p:nvPr>
            <p:ph idx="1"/>
          </p:nvPr>
        </p:nvSpPr>
        <p:spPr/>
        <p:txBody>
          <a:bodyPr/>
          <a:lstStyle/>
          <a:p>
            <a:pPr>
              <a:buNone/>
            </a:pPr>
            <a:r>
              <a:rPr lang="en-GB" b="1" dirty="0" smtClean="0"/>
              <a:t>Statutory Offences</a:t>
            </a:r>
          </a:p>
          <a:p>
            <a:r>
              <a:rPr lang="en-GB" dirty="0" smtClean="0"/>
              <a:t>Insider dealing/Market manipulation – FSMA Offences (FCA)</a:t>
            </a:r>
          </a:p>
          <a:p>
            <a:r>
              <a:rPr lang="en-GB" dirty="0" smtClean="0"/>
              <a:t>Fraud Act Offences</a:t>
            </a:r>
          </a:p>
          <a:p>
            <a:pPr>
              <a:buNone/>
            </a:pPr>
            <a:r>
              <a:rPr lang="en-GB" b="1" dirty="0" smtClean="0"/>
              <a:t>Common Law</a:t>
            </a:r>
          </a:p>
          <a:p>
            <a:r>
              <a:rPr lang="en-GB" dirty="0" smtClean="0"/>
              <a:t>Conspiracy to defraud</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Challenging the Indictment</a:t>
            </a:r>
            <a:endParaRPr lang="en-GB" b="1" dirty="0"/>
          </a:p>
        </p:txBody>
      </p:sp>
      <p:sp>
        <p:nvSpPr>
          <p:cNvPr id="3" name="Content Placeholder 2"/>
          <p:cNvSpPr>
            <a:spLocks noGrp="1"/>
          </p:cNvSpPr>
          <p:nvPr>
            <p:ph idx="1"/>
          </p:nvPr>
        </p:nvSpPr>
        <p:spPr/>
        <p:txBody>
          <a:bodyPr/>
          <a:lstStyle/>
          <a:p>
            <a:r>
              <a:rPr lang="en-GB" dirty="0" smtClean="0"/>
              <a:t>Is it a criminal offence?</a:t>
            </a:r>
          </a:p>
          <a:p>
            <a:r>
              <a:rPr lang="en-GB" dirty="0" smtClean="0"/>
              <a:t>The Indictment</a:t>
            </a:r>
          </a:p>
          <a:p>
            <a:pPr lvl="1"/>
            <a:r>
              <a:rPr lang="en-GB" dirty="0" smtClean="0"/>
              <a:t>Particularisation </a:t>
            </a:r>
          </a:p>
          <a:p>
            <a:pPr lvl="1"/>
            <a:r>
              <a:rPr lang="en-GB" dirty="0" smtClean="0"/>
              <a:t>Ambit of offence</a:t>
            </a:r>
          </a:p>
          <a:p>
            <a:pPr lvl="1"/>
            <a:r>
              <a:rPr lang="en-GB" dirty="0" smtClean="0"/>
              <a:t>Role and extent of criminality</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Expert Evidence</a:t>
            </a:r>
            <a:endParaRPr lang="en-GB" b="1" dirty="0"/>
          </a:p>
        </p:txBody>
      </p:sp>
      <p:sp>
        <p:nvSpPr>
          <p:cNvPr id="3" name="Content Placeholder 2"/>
          <p:cNvSpPr>
            <a:spLocks noGrp="1"/>
          </p:cNvSpPr>
          <p:nvPr>
            <p:ph idx="1"/>
          </p:nvPr>
        </p:nvSpPr>
        <p:spPr/>
        <p:txBody>
          <a:bodyPr/>
          <a:lstStyle/>
          <a:p>
            <a:r>
              <a:rPr lang="en-GB" dirty="0" smtClean="0"/>
              <a:t>Identifying and instructing experts </a:t>
            </a:r>
          </a:p>
          <a:p>
            <a:r>
              <a:rPr lang="en-GB" dirty="0" smtClean="0"/>
              <a:t>Understanding the market</a:t>
            </a:r>
          </a:p>
          <a:p>
            <a:pPr lvl="1"/>
            <a:r>
              <a:rPr lang="en-GB" dirty="0" smtClean="0"/>
              <a:t>Type of trading</a:t>
            </a:r>
          </a:p>
          <a:p>
            <a:pPr lvl="1"/>
            <a:r>
              <a:rPr lang="en-GB" dirty="0" smtClean="0"/>
              <a:t>Past trading patterns</a:t>
            </a:r>
          </a:p>
          <a:p>
            <a:r>
              <a:rPr lang="en-GB" dirty="0" smtClean="0"/>
              <a:t>Difficulties of re-creating the </a:t>
            </a:r>
          </a:p>
          <a:p>
            <a:pPr lvl="1"/>
            <a:r>
              <a:rPr lang="en-GB" dirty="0" smtClean="0"/>
              <a:t>Market</a:t>
            </a:r>
          </a:p>
          <a:p>
            <a:pPr lvl="1"/>
            <a:r>
              <a:rPr lang="en-GB" dirty="0" smtClean="0"/>
              <a:t>Trading books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TRIAL PRESENTATION</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Simple, simple, simple</a:t>
            </a:r>
          </a:p>
          <a:p>
            <a:r>
              <a:rPr lang="en-GB" dirty="0" smtClean="0"/>
              <a:t>Limiting the ambit of the case</a:t>
            </a:r>
          </a:p>
          <a:p>
            <a:r>
              <a:rPr lang="en-GB" dirty="0" smtClean="0"/>
              <a:t>Understanding the jargon &amp; key principles</a:t>
            </a:r>
          </a:p>
          <a:p>
            <a:r>
              <a:rPr lang="en-GB" dirty="0" smtClean="0"/>
              <a:t>Electronic presentation of evidence – </a:t>
            </a:r>
          </a:p>
          <a:p>
            <a:pPr lvl="1"/>
            <a:r>
              <a:rPr lang="en-GB" dirty="0" smtClean="0"/>
              <a:t>Practical tips: calling conventions, updating etc</a:t>
            </a:r>
          </a:p>
          <a:p>
            <a:pPr lvl="1"/>
            <a:r>
              <a:rPr lang="en-GB" dirty="0" smtClean="0"/>
              <a:t>Graphics, schedules and diagrams</a:t>
            </a:r>
          </a:p>
          <a:p>
            <a:pPr lvl="1"/>
            <a:r>
              <a:rPr lang="en-GB" dirty="0" smtClean="0"/>
              <a:t>Defence repackaging and adding</a:t>
            </a:r>
          </a:p>
          <a:p>
            <a:r>
              <a:rPr lang="en-GB" dirty="0" smtClean="0"/>
              <a:t>Presenting and challenging expert evidence </a:t>
            </a:r>
          </a:p>
          <a:p>
            <a:r>
              <a:rPr lang="en-GB" dirty="0" smtClean="0"/>
              <a:t>Humanising your client - contrasting</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9"/>
            <a:ext cx="8229600" cy="926009"/>
          </a:xfrm>
        </p:spPr>
        <p:txBody>
          <a:bodyPr>
            <a:normAutofit/>
          </a:bodyPr>
          <a:lstStyle/>
          <a:p>
            <a:r>
              <a:rPr lang="en-US" b="1" dirty="0" smtClean="0">
                <a:solidFill>
                  <a:srgbClr val="002060"/>
                </a:solidFill>
              </a:rPr>
              <a:t>LIBOR MANIPULATION</a:t>
            </a:r>
            <a:endParaRPr lang="en-US" b="1" dirty="0">
              <a:solidFill>
                <a:srgbClr val="002060"/>
              </a:solidFill>
            </a:endParaRPr>
          </a:p>
        </p:txBody>
      </p:sp>
      <p:sp>
        <p:nvSpPr>
          <p:cNvPr id="3" name="Content Placeholder 2"/>
          <p:cNvSpPr>
            <a:spLocks noGrp="1"/>
          </p:cNvSpPr>
          <p:nvPr>
            <p:ph idx="1"/>
          </p:nvPr>
        </p:nvSpPr>
        <p:spPr>
          <a:xfrm>
            <a:off x="838200" y="956931"/>
            <a:ext cx="8229600" cy="5603357"/>
          </a:xfrm>
        </p:spPr>
        <p:txBody>
          <a:bodyPr>
            <a:noAutofit/>
          </a:bodyPr>
          <a:lstStyle/>
          <a:p>
            <a:pPr>
              <a:buNone/>
            </a:pPr>
            <a:endParaRPr lang="en-GB" sz="1050" dirty="0"/>
          </a:p>
          <a:p>
            <a:pPr>
              <a:buNone/>
            </a:pPr>
            <a:r>
              <a:rPr lang="en-GB" sz="1400" dirty="0">
                <a:solidFill>
                  <a:srgbClr val="002060"/>
                </a:solidFill>
              </a:rPr>
              <a:t>02/09/2009 07:00:11 TOM HAYES: 	</a:t>
            </a:r>
            <a:r>
              <a:rPr lang="en-GB" sz="1400" b="1" dirty="0">
                <a:solidFill>
                  <a:srgbClr val="002060"/>
                </a:solidFill>
              </a:rPr>
              <a:t>do you know your cash desk?</a:t>
            </a:r>
          </a:p>
          <a:p>
            <a:pPr>
              <a:buNone/>
            </a:pPr>
            <a:r>
              <a:rPr lang="en-GB" sz="1400" dirty="0">
                <a:solidFill>
                  <a:srgbClr val="002060"/>
                </a:solidFill>
              </a:rPr>
              <a:t>02/09/2009 07:00:25 TOM HAYES: 	</a:t>
            </a:r>
            <a:r>
              <a:rPr lang="en-GB" sz="1400" b="1" dirty="0" err="1">
                <a:solidFill>
                  <a:srgbClr val="002060"/>
                </a:solidFill>
              </a:rPr>
              <a:t>ie</a:t>
            </a:r>
            <a:r>
              <a:rPr lang="en-GB" sz="1400" b="1" dirty="0">
                <a:solidFill>
                  <a:srgbClr val="002060"/>
                </a:solidFill>
              </a:rPr>
              <a:t> the guy who covers yen on your cash desk</a:t>
            </a:r>
          </a:p>
          <a:p>
            <a:pPr>
              <a:buNone/>
            </a:pPr>
            <a:r>
              <a:rPr lang="en-GB" sz="1400" dirty="0">
                <a:solidFill>
                  <a:srgbClr val="002060"/>
                </a:solidFill>
              </a:rPr>
              <a:t>02/09/2009 07:00:37 BROKER X: 	</a:t>
            </a:r>
            <a:r>
              <a:rPr lang="en-GB" sz="1400" b="1" dirty="0">
                <a:solidFill>
                  <a:srgbClr val="002060"/>
                </a:solidFill>
              </a:rPr>
              <a:t>yes mate </a:t>
            </a:r>
            <a:r>
              <a:rPr lang="en-GB" sz="1400" b="1" dirty="0" err="1">
                <a:solidFill>
                  <a:srgbClr val="002060"/>
                </a:solidFill>
              </a:rPr>
              <a:t>i</a:t>
            </a:r>
            <a:r>
              <a:rPr lang="en-GB" sz="1400" b="1" dirty="0">
                <a:solidFill>
                  <a:srgbClr val="002060"/>
                </a:solidFill>
              </a:rPr>
              <a:t> do</a:t>
            </a:r>
          </a:p>
          <a:p>
            <a:pPr>
              <a:buNone/>
            </a:pPr>
            <a:r>
              <a:rPr lang="en-GB" sz="1400" dirty="0">
                <a:solidFill>
                  <a:srgbClr val="002060"/>
                </a:solidFill>
              </a:rPr>
              <a:t>02/09/2009 07:00:55 TOM HAYES: 	</a:t>
            </a:r>
            <a:r>
              <a:rPr lang="en-GB" sz="1400" b="1" dirty="0">
                <a:solidFill>
                  <a:srgbClr val="002060"/>
                </a:solidFill>
              </a:rPr>
              <a:t>right from now on </a:t>
            </a:r>
            <a:r>
              <a:rPr lang="en-GB" sz="1400" b="1" dirty="0" err="1">
                <a:solidFill>
                  <a:srgbClr val="002060"/>
                </a:solidFill>
              </a:rPr>
              <a:t>i</a:t>
            </a:r>
            <a:r>
              <a:rPr lang="en-GB" sz="1400" b="1" dirty="0">
                <a:solidFill>
                  <a:srgbClr val="002060"/>
                </a:solidFill>
              </a:rPr>
              <a:t> need you to ask him a favour on the fixes</a:t>
            </a:r>
          </a:p>
          <a:p>
            <a:pPr>
              <a:buNone/>
            </a:pPr>
            <a:r>
              <a:rPr lang="en-GB" sz="1400" dirty="0">
                <a:solidFill>
                  <a:srgbClr val="002060"/>
                </a:solidFill>
              </a:rPr>
              <a:t>02/09/2009 07:01:04 TOM HAYES: 	</a:t>
            </a:r>
            <a:r>
              <a:rPr lang="en-GB" sz="1400" b="1" dirty="0" err="1">
                <a:solidFill>
                  <a:srgbClr val="002060"/>
                </a:solidFill>
              </a:rPr>
              <a:t>i</a:t>
            </a:r>
            <a:r>
              <a:rPr lang="en-GB" sz="1400" b="1" dirty="0">
                <a:solidFill>
                  <a:srgbClr val="002060"/>
                </a:solidFill>
              </a:rPr>
              <a:t> will make sure it comes back to you</a:t>
            </a:r>
          </a:p>
          <a:p>
            <a:pPr>
              <a:buNone/>
            </a:pPr>
            <a:r>
              <a:rPr lang="en-GB" sz="1400" dirty="0">
                <a:solidFill>
                  <a:srgbClr val="002060"/>
                </a:solidFill>
              </a:rPr>
              <a:t>02/09/2009 07:01:11 TOM HAYES: 	</a:t>
            </a:r>
            <a:r>
              <a:rPr lang="en-GB" sz="1400" b="1" dirty="0" err="1">
                <a:solidFill>
                  <a:srgbClr val="002060"/>
                </a:solidFill>
              </a:rPr>
              <a:t>i</a:t>
            </a:r>
            <a:r>
              <a:rPr lang="en-GB" sz="1400" b="1" dirty="0">
                <a:solidFill>
                  <a:srgbClr val="002060"/>
                </a:solidFill>
              </a:rPr>
              <a:t> </a:t>
            </a:r>
            <a:r>
              <a:rPr lang="en-GB" sz="1400" b="1" dirty="0" err="1">
                <a:solidFill>
                  <a:srgbClr val="002060"/>
                </a:solidFill>
              </a:rPr>
              <a:t>alrteady</a:t>
            </a:r>
            <a:r>
              <a:rPr lang="en-GB" sz="1400" b="1" dirty="0">
                <a:solidFill>
                  <a:srgbClr val="002060"/>
                </a:solidFill>
              </a:rPr>
              <a:t> do it with </a:t>
            </a:r>
            <a:r>
              <a:rPr lang="en-GB" sz="1400" b="1" dirty="0" err="1">
                <a:solidFill>
                  <a:srgbClr val="002060"/>
                </a:solidFill>
              </a:rPr>
              <a:t>icap</a:t>
            </a:r>
            <a:endParaRPr lang="en-GB" sz="1400" b="1" dirty="0">
              <a:solidFill>
                <a:srgbClr val="002060"/>
              </a:solidFill>
            </a:endParaRPr>
          </a:p>
          <a:p>
            <a:pPr>
              <a:buNone/>
            </a:pPr>
            <a:r>
              <a:rPr lang="en-GB" sz="1400" dirty="0">
                <a:solidFill>
                  <a:srgbClr val="002060"/>
                </a:solidFill>
              </a:rPr>
              <a:t>02/09/2009 07:01:28 TOM HAYES: 	</a:t>
            </a:r>
            <a:r>
              <a:rPr lang="en-GB" sz="1400" b="1" dirty="0">
                <a:solidFill>
                  <a:srgbClr val="002060"/>
                </a:solidFill>
              </a:rPr>
              <a:t>basically can you ask him to broke 3m cash </a:t>
            </a:r>
            <a:r>
              <a:rPr lang="en-GB" sz="1400" b="1" dirty="0" err="1">
                <a:solidFill>
                  <a:srgbClr val="002060"/>
                </a:solidFill>
              </a:rPr>
              <a:t>ie</a:t>
            </a:r>
            <a:r>
              <a:rPr lang="en-GB" sz="1400" b="1" dirty="0">
                <a:solidFill>
                  <a:srgbClr val="002060"/>
                </a:solidFill>
              </a:rPr>
              <a:t> libor lower for me today</a:t>
            </a:r>
          </a:p>
          <a:p>
            <a:pPr>
              <a:buNone/>
            </a:pPr>
            <a:r>
              <a:rPr lang="en-GB" sz="1400" dirty="0">
                <a:solidFill>
                  <a:srgbClr val="002060"/>
                </a:solidFill>
              </a:rPr>
              <a:t>02/09/2009 07:01:53 TOM HAYES: 	</a:t>
            </a:r>
            <a:r>
              <a:rPr lang="en-GB" sz="1400" b="1" dirty="0" err="1">
                <a:solidFill>
                  <a:srgbClr val="002060"/>
                </a:solidFill>
              </a:rPr>
              <a:t>i</a:t>
            </a:r>
            <a:r>
              <a:rPr lang="en-GB" sz="1400" b="1" dirty="0">
                <a:solidFill>
                  <a:srgbClr val="002060"/>
                </a:solidFill>
              </a:rPr>
              <a:t> will look after you off the back of it</a:t>
            </a:r>
          </a:p>
          <a:p>
            <a:pPr>
              <a:buNone/>
            </a:pPr>
            <a:r>
              <a:rPr lang="en-GB" sz="1400" dirty="0">
                <a:solidFill>
                  <a:srgbClr val="002060"/>
                </a:solidFill>
              </a:rPr>
              <a:t>02/09/2009 07:01:58 TOM HAYES: 	</a:t>
            </a:r>
            <a:r>
              <a:rPr lang="en-GB" sz="1400" b="1" dirty="0" err="1">
                <a:solidFill>
                  <a:srgbClr val="002060"/>
                </a:solidFill>
              </a:rPr>
              <a:t>i</a:t>
            </a:r>
            <a:r>
              <a:rPr lang="en-GB" sz="1400" b="1" dirty="0">
                <a:solidFill>
                  <a:srgbClr val="002060"/>
                </a:solidFill>
              </a:rPr>
              <a:t> do that for rpms too</a:t>
            </a:r>
          </a:p>
          <a:p>
            <a:pPr>
              <a:buNone/>
            </a:pPr>
            <a:r>
              <a:rPr lang="en-GB" sz="1400" dirty="0">
                <a:solidFill>
                  <a:srgbClr val="002060"/>
                </a:solidFill>
              </a:rPr>
              <a:t>02/09/2009 07:02:10 TOM HAYES: 	</a:t>
            </a:r>
            <a:r>
              <a:rPr lang="en-GB" sz="1400" b="1" dirty="0">
                <a:solidFill>
                  <a:srgbClr val="002060"/>
                </a:solidFill>
              </a:rPr>
              <a:t>so emphasise the importance to you</a:t>
            </a:r>
          </a:p>
          <a:p>
            <a:pPr>
              <a:buNone/>
            </a:pPr>
            <a:r>
              <a:rPr lang="en-GB" sz="1400" dirty="0">
                <a:solidFill>
                  <a:srgbClr val="002060"/>
                </a:solidFill>
              </a:rPr>
              <a:t>02/09/2009 07:02:36 TOM HAYES: 	</a:t>
            </a:r>
            <a:r>
              <a:rPr lang="en-GB" sz="1400" b="1" dirty="0">
                <a:solidFill>
                  <a:srgbClr val="002060"/>
                </a:solidFill>
              </a:rPr>
              <a:t>just suggest it looks a little softer to his accounts</a:t>
            </a:r>
          </a:p>
          <a:p>
            <a:pPr>
              <a:buNone/>
            </a:pPr>
            <a:r>
              <a:rPr lang="en-GB" sz="1400" dirty="0">
                <a:solidFill>
                  <a:srgbClr val="002060"/>
                </a:solidFill>
              </a:rPr>
              <a:t>02/09/2009 07:02:38 BROKER X: 	</a:t>
            </a:r>
            <a:r>
              <a:rPr lang="en-GB" sz="1400" b="1" dirty="0">
                <a:solidFill>
                  <a:srgbClr val="002060"/>
                </a:solidFill>
              </a:rPr>
              <a:t>ok mate </a:t>
            </a:r>
            <a:r>
              <a:rPr lang="en-GB" sz="1400" b="1" dirty="0" err="1">
                <a:solidFill>
                  <a:srgbClr val="002060"/>
                </a:solidFill>
              </a:rPr>
              <a:t>i</a:t>
            </a:r>
            <a:r>
              <a:rPr lang="en-GB" sz="1400" b="1" dirty="0">
                <a:solidFill>
                  <a:srgbClr val="002060"/>
                </a:solidFill>
              </a:rPr>
              <a:t> understand </a:t>
            </a:r>
            <a:r>
              <a:rPr lang="en-GB" sz="1400" b="1" dirty="0" err="1">
                <a:solidFill>
                  <a:srgbClr val="002060"/>
                </a:solidFill>
              </a:rPr>
              <a:t>i</a:t>
            </a:r>
            <a:r>
              <a:rPr lang="en-GB" sz="1400" b="1" dirty="0">
                <a:solidFill>
                  <a:srgbClr val="002060"/>
                </a:solidFill>
              </a:rPr>
              <a:t> will go and speak to Him</a:t>
            </a:r>
          </a:p>
          <a:p>
            <a:pPr>
              <a:buNone/>
            </a:pPr>
            <a:r>
              <a:rPr lang="en-GB" sz="1400" dirty="0">
                <a:solidFill>
                  <a:srgbClr val="002060"/>
                </a:solidFill>
              </a:rPr>
              <a:t>02/09/2009 07:02:42 TOM HAYES: 	</a:t>
            </a:r>
            <a:r>
              <a:rPr lang="en-GB" sz="1400" b="1" dirty="0">
                <a:solidFill>
                  <a:srgbClr val="002060"/>
                </a:solidFill>
              </a:rPr>
              <a:t>stuff like that</a:t>
            </a:r>
          </a:p>
          <a:p>
            <a:pPr>
              <a:buNone/>
            </a:pPr>
            <a:r>
              <a:rPr lang="en-GB" sz="1400" dirty="0">
                <a:solidFill>
                  <a:srgbClr val="002060"/>
                </a:solidFill>
              </a:rPr>
              <a:t>02/09/2009 07:02:46 TOM HAYES: 	</a:t>
            </a:r>
            <a:r>
              <a:rPr lang="en-GB" sz="1400" b="1" dirty="0">
                <a:solidFill>
                  <a:srgbClr val="002060"/>
                </a:solidFill>
              </a:rPr>
              <a:t>thanks mate</a:t>
            </a:r>
          </a:p>
          <a:p>
            <a:pPr>
              <a:buNone/>
            </a:pPr>
            <a:r>
              <a:rPr lang="en-GB" sz="1400" dirty="0">
                <a:solidFill>
                  <a:srgbClr val="002060"/>
                </a:solidFill>
              </a:rPr>
              <a:t>02/09/2009 07:02:53 TOM HAYES: 	</a:t>
            </a:r>
            <a:r>
              <a:rPr lang="en-GB" sz="1400" b="1" dirty="0">
                <a:solidFill>
                  <a:srgbClr val="002060"/>
                </a:solidFill>
              </a:rPr>
              <a:t>is very important to me today</a:t>
            </a:r>
          </a:p>
          <a:p>
            <a:pPr>
              <a:buNone/>
            </a:pPr>
            <a:r>
              <a:rPr lang="en-GB" sz="1400" dirty="0">
                <a:solidFill>
                  <a:srgbClr val="002060"/>
                </a:solidFill>
              </a:rPr>
              <a:t>02/09/2009 07:07:05 BROKER X: 	</a:t>
            </a:r>
            <a:r>
              <a:rPr lang="en-GB" sz="1400" b="1" dirty="0">
                <a:solidFill>
                  <a:srgbClr val="002060"/>
                </a:solidFill>
              </a:rPr>
              <a:t>just spoke to them and they are on the case</a:t>
            </a:r>
          </a:p>
          <a:p>
            <a:pPr>
              <a:buNone/>
            </a:pPr>
            <a:r>
              <a:rPr lang="en-GB" sz="1400" dirty="0">
                <a:solidFill>
                  <a:srgbClr val="002060"/>
                </a:solidFill>
              </a:rPr>
              <a:t>02/09/2009 07:09:16 TOM HAYES: 	</a:t>
            </a:r>
            <a:r>
              <a:rPr lang="en-GB" sz="1400" b="1" dirty="0">
                <a:solidFill>
                  <a:srgbClr val="002060"/>
                </a:solidFill>
              </a:rPr>
              <a:t>ok mate much appreciated</a:t>
            </a:r>
          </a:p>
          <a:p>
            <a:pPr>
              <a:buNone/>
            </a:pPr>
            <a:r>
              <a:rPr lang="en-GB" sz="1400" dirty="0">
                <a:solidFill>
                  <a:srgbClr val="002060"/>
                </a:solidFill>
              </a:rPr>
              <a:t>02/09/2009 07:09:34 TOM HAYES: 	</a:t>
            </a:r>
            <a:r>
              <a:rPr lang="en-GB" sz="1400" b="1" dirty="0">
                <a:solidFill>
                  <a:srgbClr val="002060"/>
                </a:solidFill>
              </a:rPr>
              <a:t>if we do this going forwards it will come back to you in spades</a:t>
            </a:r>
          </a:p>
          <a:p>
            <a:pPr>
              <a:buNone/>
            </a:pPr>
            <a:r>
              <a:rPr lang="en-GB" sz="1400" dirty="0">
                <a:solidFill>
                  <a:srgbClr val="002060"/>
                </a:solidFill>
              </a:rPr>
              <a:t>02/09/2009 07:09:44 TOM HAYES: 	</a:t>
            </a:r>
            <a:r>
              <a:rPr lang="en-GB" sz="1400" b="1" dirty="0">
                <a:solidFill>
                  <a:srgbClr val="002060"/>
                </a:solidFill>
              </a:rPr>
              <a:t>did you emphasise the importance?</a:t>
            </a:r>
          </a:p>
          <a:p>
            <a:pPr>
              <a:buNone/>
            </a:pPr>
            <a:r>
              <a:rPr lang="en-GB" sz="1400" dirty="0">
                <a:solidFill>
                  <a:srgbClr val="002060"/>
                </a:solidFill>
              </a:rPr>
              <a:t>02/09/2009 07:09:54 BROKER X: 	</a:t>
            </a:r>
            <a:r>
              <a:rPr lang="en-GB" sz="1400" b="1" dirty="0" err="1">
                <a:solidFill>
                  <a:srgbClr val="002060"/>
                </a:solidFill>
              </a:rPr>
              <a:t>i</a:t>
            </a:r>
            <a:r>
              <a:rPr lang="en-GB" sz="1400" b="1" dirty="0">
                <a:solidFill>
                  <a:srgbClr val="002060"/>
                </a:solidFill>
              </a:rPr>
              <a:t> did</a:t>
            </a:r>
          </a:p>
          <a:p>
            <a:pPr>
              <a:buNone/>
            </a:pPr>
            <a:r>
              <a:rPr lang="en-GB" sz="1400" dirty="0">
                <a:solidFill>
                  <a:srgbClr val="002060"/>
                </a:solidFill>
              </a:rPr>
              <a:t>02/09/2009 07:10:04 TOM HAYES: 	</a:t>
            </a:r>
            <a:r>
              <a:rPr lang="en-GB" sz="1400" b="1" dirty="0">
                <a:solidFill>
                  <a:srgbClr val="002060"/>
                </a:solidFill>
              </a:rPr>
              <a:t>ta</a:t>
            </a:r>
            <a:endParaRPr lang="en-US" sz="1400" b="1" dirty="0">
              <a:solidFill>
                <a:srgbClr val="002060"/>
              </a:solidFill>
            </a:endParaRPr>
          </a:p>
          <a:p>
            <a:pPr>
              <a:buNone/>
            </a:pPr>
            <a:endParaRPr lang="en-US" sz="1050" dirty="0">
              <a:solidFill>
                <a:srgbClr val="002060"/>
              </a:solidFill>
            </a:endParaRPr>
          </a:p>
        </p:txBody>
      </p:sp>
    </p:spTree>
    <p:extLst>
      <p:ext uri="{BB962C8B-B14F-4D97-AF65-F5344CB8AC3E}">
        <p14:creationId xmlns:p14="http://schemas.microsoft.com/office/powerpoint/2010/main" val="1854862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CRIMINAL PROSECUTIONS</a:t>
            </a:r>
            <a:endParaRPr lang="en-US" b="1" dirty="0">
              <a:solidFill>
                <a:srgbClr val="002060"/>
              </a:solidFill>
            </a:endParaRPr>
          </a:p>
        </p:txBody>
      </p:sp>
      <p:sp>
        <p:nvSpPr>
          <p:cNvPr id="3" name="Content Placeholder 2"/>
          <p:cNvSpPr>
            <a:spLocks noGrp="1"/>
          </p:cNvSpPr>
          <p:nvPr>
            <p:ph idx="1"/>
          </p:nvPr>
        </p:nvSpPr>
        <p:spPr/>
        <p:txBody>
          <a:bodyPr>
            <a:normAutofit/>
          </a:bodyPr>
          <a:lstStyle/>
          <a:p>
            <a:pPr algn="just"/>
            <a:r>
              <a:rPr lang="en-US" sz="2400" dirty="0">
                <a:solidFill>
                  <a:srgbClr val="002060"/>
                </a:solidFill>
              </a:rPr>
              <a:t>The Prosecution Case, in essence, </a:t>
            </a:r>
            <a:r>
              <a:rPr lang="en-GB" sz="2400" dirty="0">
                <a:solidFill>
                  <a:srgbClr val="002060"/>
                </a:solidFill>
              </a:rPr>
              <a:t>was that between 2006 and 2010 Tom Hayes together with others, agreed to manipulate Yen LIBOR in order to advance his trading interests (through his derivative trading), the profits of the bank for which he worked and indirectly the rewards which he would receive in the form of bonuses and status, to the disadvantage of the counterparties to the trades.</a:t>
            </a:r>
            <a:endParaRPr lang="en-US" sz="2400" dirty="0">
              <a:solidFill>
                <a:srgbClr val="002060"/>
              </a:solidFill>
            </a:endParaRPr>
          </a:p>
          <a:p>
            <a:r>
              <a:rPr lang="en-US" sz="2400" dirty="0">
                <a:solidFill>
                  <a:srgbClr val="002060"/>
                </a:solidFill>
              </a:rPr>
              <a:t>The trader Tom Hayes was convicted but the brokers were acquitted.</a:t>
            </a:r>
          </a:p>
          <a:p>
            <a:r>
              <a:rPr lang="en-US" sz="2400" dirty="0">
                <a:solidFill>
                  <a:srgbClr val="002060"/>
                </a:solidFill>
              </a:rPr>
              <a:t>How does that come about?</a:t>
            </a:r>
          </a:p>
          <a:p>
            <a:pPr>
              <a:buNone/>
            </a:pPr>
            <a:endParaRPr lang="en-US" dirty="0" smtClean="0"/>
          </a:p>
          <a:p>
            <a:endParaRPr lang="en-US" dirty="0"/>
          </a:p>
        </p:txBody>
      </p:sp>
    </p:spTree>
    <p:extLst>
      <p:ext uri="{BB962C8B-B14F-4D97-AF65-F5344CB8AC3E}">
        <p14:creationId xmlns:p14="http://schemas.microsoft.com/office/powerpoint/2010/main" val="126107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CONSPIRACY TO DEFRAUD</a:t>
            </a:r>
            <a:endParaRPr lang="en-US" b="1" dirty="0">
              <a:solidFill>
                <a:srgbClr val="002060"/>
              </a:solidFill>
            </a:endParaRPr>
          </a:p>
        </p:txBody>
      </p:sp>
      <p:sp>
        <p:nvSpPr>
          <p:cNvPr id="3" name="Content Placeholder 2"/>
          <p:cNvSpPr>
            <a:spLocks noGrp="1"/>
          </p:cNvSpPr>
          <p:nvPr>
            <p:ph idx="1"/>
          </p:nvPr>
        </p:nvSpPr>
        <p:spPr>
          <a:xfrm>
            <a:off x="838200" y="1222745"/>
            <a:ext cx="8229600" cy="5273749"/>
          </a:xfrm>
        </p:spPr>
        <p:txBody>
          <a:bodyPr>
            <a:normAutofit fontScale="40000" lnSpcReduction="20000"/>
          </a:bodyPr>
          <a:lstStyle/>
          <a:p>
            <a:pPr>
              <a:buNone/>
            </a:pPr>
            <a:r>
              <a:rPr lang="en-US" sz="4500" b="1" dirty="0">
                <a:solidFill>
                  <a:srgbClr val="002060"/>
                </a:solidFill>
              </a:rPr>
              <a:t>	</a:t>
            </a:r>
          </a:p>
          <a:p>
            <a:pPr>
              <a:buNone/>
            </a:pPr>
            <a:r>
              <a:rPr lang="en-US" sz="4500" b="1" dirty="0">
                <a:solidFill>
                  <a:srgbClr val="002060"/>
                </a:solidFill>
              </a:rPr>
              <a:t>	R v Hayes </a:t>
            </a:r>
            <a:r>
              <a:rPr lang="en-US" sz="4500" dirty="0">
                <a:solidFill>
                  <a:srgbClr val="002060"/>
                </a:solidFill>
              </a:rPr>
              <a:t>[2015] EWCA </a:t>
            </a:r>
            <a:r>
              <a:rPr lang="en-US" sz="4500" dirty="0" err="1">
                <a:solidFill>
                  <a:srgbClr val="002060"/>
                </a:solidFill>
              </a:rPr>
              <a:t>Crim</a:t>
            </a:r>
            <a:r>
              <a:rPr lang="en-US" sz="4500" dirty="0">
                <a:solidFill>
                  <a:srgbClr val="002060"/>
                </a:solidFill>
              </a:rPr>
              <a:t> 46, Interlocutory Application - per Davis L.J:</a:t>
            </a:r>
          </a:p>
          <a:p>
            <a:pPr lvl="0" algn="just">
              <a:buNone/>
            </a:pPr>
            <a:endParaRPr lang="en-GB" dirty="0" smtClean="0">
              <a:solidFill>
                <a:srgbClr val="002060"/>
              </a:solidFill>
            </a:endParaRPr>
          </a:p>
          <a:p>
            <a:pPr lvl="0" algn="just">
              <a:lnSpc>
                <a:spcPct val="110000"/>
              </a:lnSpc>
              <a:buNone/>
            </a:pPr>
            <a:r>
              <a:rPr lang="en-GB" dirty="0" smtClean="0">
                <a:solidFill>
                  <a:srgbClr val="002060"/>
                </a:solidFill>
              </a:rPr>
              <a:t>	</a:t>
            </a:r>
            <a:r>
              <a:rPr lang="en-GB" sz="4500" dirty="0">
                <a:solidFill>
                  <a:srgbClr val="002060"/>
                </a:solidFill>
              </a:rPr>
              <a:t>“The common law offence of conspiracy to defraud is controversial... It undoubtedly potentially has a very broad reach indeed, something </a:t>
            </a:r>
            <a:r>
              <a:rPr lang="en-GB" sz="4500" b="1" dirty="0">
                <a:solidFill>
                  <a:srgbClr val="002060"/>
                </a:solidFill>
              </a:rPr>
              <a:t>which some would advance as a merit and others would advance as a vice.  </a:t>
            </a:r>
            <a:r>
              <a:rPr lang="en-GB" sz="4500" dirty="0">
                <a:solidFill>
                  <a:srgbClr val="002060"/>
                </a:solidFill>
              </a:rPr>
              <a:t>But Parliament has expressly preserved it by the provisions of section 5(2) of the Criminal Law Act 1977 and it continues to play a significant part in the criminal justice system in England and Wales.</a:t>
            </a:r>
          </a:p>
          <a:p>
            <a:pPr lvl="0" algn="just">
              <a:lnSpc>
                <a:spcPct val="110000"/>
              </a:lnSpc>
              <a:buNone/>
            </a:pPr>
            <a:r>
              <a:rPr lang="en-GB" sz="4500" dirty="0">
                <a:solidFill>
                  <a:srgbClr val="002060"/>
                </a:solidFill>
              </a:rPr>
              <a:t>	Nevertheless, and no doubt because of its potential width, the common law has imposed certain limitations.  Thus conduct which may be commercially or morally reprehensible cannot necessarily be criminalised solely by invocation of the common law offence of conspiracy to defraud.  By way of one example, participation in a secret price‑fixing cartel is not necessarily to be taken as an offence under the common law: see </a:t>
            </a:r>
            <a:r>
              <a:rPr lang="en-GB" sz="4500" b="1" u="sng" dirty="0">
                <a:solidFill>
                  <a:srgbClr val="002060"/>
                </a:solidFill>
              </a:rPr>
              <a:t>Norris v Government of the USA</a:t>
            </a:r>
            <a:r>
              <a:rPr lang="en-GB" sz="4500" b="1" dirty="0">
                <a:solidFill>
                  <a:srgbClr val="002060"/>
                </a:solidFill>
              </a:rPr>
              <a:t> </a:t>
            </a:r>
            <a:r>
              <a:rPr lang="en-GB" sz="4500" dirty="0">
                <a:solidFill>
                  <a:srgbClr val="002060"/>
                </a:solidFill>
              </a:rPr>
              <a:t>[2008] AC 920. There needs in such circumstances to be what has been called an "aggravating factor". A further reflection of this approach is the general principle that an agreement to achieve a lawful object by lawful means is, at all events in the ordinary way, not capable of constituting a common law conspiracy to defraud: see, for example, </a:t>
            </a:r>
            <a:r>
              <a:rPr lang="en-GB" sz="4500" b="1" u="sng" dirty="0">
                <a:solidFill>
                  <a:srgbClr val="002060"/>
                </a:solidFill>
              </a:rPr>
              <a:t>R v Evans</a:t>
            </a:r>
            <a:r>
              <a:rPr lang="en-GB" sz="4500" b="1" dirty="0">
                <a:solidFill>
                  <a:srgbClr val="002060"/>
                </a:solidFill>
              </a:rPr>
              <a:t> </a:t>
            </a:r>
            <a:r>
              <a:rPr lang="en-GB" sz="4500" dirty="0">
                <a:solidFill>
                  <a:srgbClr val="002060"/>
                </a:solidFill>
              </a:rPr>
              <a:t>[2014] 1 WLR 2817.”</a:t>
            </a:r>
          </a:p>
          <a:p>
            <a:pPr>
              <a:buNone/>
            </a:pPr>
            <a:endParaRPr lang="en-US" dirty="0" smtClean="0">
              <a:solidFill>
                <a:srgbClr val="002060"/>
              </a:solidFill>
            </a:endParaRP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43885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462</Words>
  <Application>Microsoft Office PowerPoint</Application>
  <PresentationFormat>A4 Paper (210x297 mm)</PresentationFormat>
  <Paragraphs>137</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“Practical Difficulties in Prosecuting &amp; Defending in Trader Fraud Cases” </vt:lpstr>
      <vt:lpstr>The Investigation</vt:lpstr>
      <vt:lpstr>What to charge?</vt:lpstr>
      <vt:lpstr>Challenging the Indictment</vt:lpstr>
      <vt:lpstr>Expert Evidence</vt:lpstr>
      <vt:lpstr>TRIAL PRESENTATION</vt:lpstr>
      <vt:lpstr>LIBOR MANIPULATION</vt:lpstr>
      <vt:lpstr>CRIMINAL PROSECUTIONS</vt:lpstr>
      <vt:lpstr>CONSPIRACY TO DEFRAUD</vt:lpstr>
      <vt:lpstr>THE OFFENCE: Conspiracy to Defraud</vt:lpstr>
      <vt:lpstr>DISHONESTY</vt:lpstr>
      <vt:lpstr>DISHONESTY</vt:lpstr>
      <vt:lpstr>(LIBOR) BENCHMARK OFFENCE The Statutory Offence – s. 91 Financial Services Act 2012: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Abuse</dc:title>
  <dc:creator>Hannah</dc:creator>
  <cp:lastModifiedBy>DanielBurbidge</cp:lastModifiedBy>
  <cp:revision>155</cp:revision>
  <cp:lastPrinted>2016-09-23T10:34:02Z</cp:lastPrinted>
  <dcterms:created xsi:type="dcterms:W3CDTF">2015-03-12T18:46:10Z</dcterms:created>
  <dcterms:modified xsi:type="dcterms:W3CDTF">2016-09-23T10:57:28Z</dcterms:modified>
</cp:coreProperties>
</file>