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0" r:id="rId4"/>
    <p:sldId id="271" r:id="rId5"/>
    <p:sldId id="265" r:id="rId6"/>
    <p:sldId id="266" r:id="rId7"/>
    <p:sldId id="268" r:id="rId8"/>
    <p:sldId id="272" r:id="rId9"/>
    <p:sldId id="273" r:id="rId10"/>
    <p:sldId id="274" r:id="rId11"/>
    <p:sldId id="276" r:id="rId12"/>
    <p:sldId id="275" r:id="rId13"/>
    <p:sldId id="277" r:id="rId14"/>
    <p:sldId id="278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51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F16E31-657F-4A35-8487-6F89D545169A}" type="datetimeFigureOut">
              <a:rPr lang="en-GB"/>
              <a:pPr>
                <a:defRPr/>
              </a:pPr>
              <a:t>27/09/2016</a:t>
            </a:fld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DA9AC5-F2E7-4D63-80A6-3EA66FC59B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8 Red Lion Court Logo (CMYK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2C27-FDB7-479B-A1FA-2A22A2B6B11D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39EB-FEC7-4DF2-86B0-2530E97C4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8702D-5C97-4D8D-B492-03AD4A8BED0F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E9A82-661D-4FF8-8A6C-017BF0146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C2FC-1946-40E1-81AC-A9403FBA55E4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AC83-2493-4F3D-B3B2-15CF3B2D4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8 Red Lion Court Logo (CMYK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88C8-A8CA-4BCA-BB54-E4B941AEF8AB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6EF2-DD67-451A-90CA-83ECE8F45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CC93-566A-4E29-9A1B-D1D772A29771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DC54-3BEA-47BE-A763-A698FEDD0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F19E9-2144-46BB-836A-5644DB7436A9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44928-D4D3-4520-8A04-FCBE211D0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69DD-35D8-4085-999C-D8351E4AF9A8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D919-FE25-41E7-9C8B-034566048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259F-A344-490C-9F39-8798E45C4BEB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2871-C5F8-46E5-9EE0-1B71CD64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5674-29FB-4C99-A005-481499DEAE84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EA4C-A175-4314-8AD2-B0515823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BC26A-A1A8-4393-A783-C15287EC6033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67E5A-E1E1-42F9-8A6D-8E92908A9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CA4E9-CCA1-4A82-ADC5-B7E990CE31E6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6516-A166-4688-A3E2-CA67D8222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E3FE7A-2EA0-4706-BE03-84E61E1F4153}" type="datetime1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938E4A-7AF0-4E9A-A06E-DB00E9C7B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3C70A-8C38-4375-943F-2230C14DF34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Internal Investigations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3600" dirty="0" smtClean="0"/>
              <a:t>Subsequent Use During Criminal Proceedings</a:t>
            </a:r>
            <a:endParaRPr lang="en-GB" sz="3600" i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8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solidFill>
                  <a:srgbClr val="898989"/>
                </a:solidFill>
              </a:rPr>
              <a:t>Allison Clare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solidFill>
                  <a:srgbClr val="898989"/>
                </a:solidFill>
              </a:rPr>
              <a:t>18 Red Lion Court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solidFill>
                  <a:srgbClr val="898989"/>
                </a:solidFill>
              </a:rPr>
              <a:t>Allison.Clare@18rlc.co.uk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Were the PACE protections applied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Was the person conducting the interview under a duty to investigate : PACE 67(9)</a:t>
            </a:r>
          </a:p>
          <a:p>
            <a:pPr lvl="2"/>
            <a:r>
              <a:rPr lang="en-US" dirty="0" smtClean="0"/>
              <a:t>Can include commercial investigators</a:t>
            </a:r>
          </a:p>
          <a:p>
            <a:pPr lvl="2"/>
            <a:r>
              <a:rPr lang="en-US" dirty="0" smtClean="0"/>
              <a:t>Does not have to be a quasi official statutory duty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6EF2-DD67-451A-90CA-83ECE8F450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Even if not, PACE safeguards still relevant</a:t>
            </a:r>
          </a:p>
          <a:p>
            <a:pPr>
              <a:buNone/>
            </a:pPr>
            <a:r>
              <a:rPr lang="en-US" sz="2400" i="1" dirty="0" smtClean="0"/>
              <a:t>PACE section 67(11)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The purpose of Code C is to ensure that interviewee did not make admissions unless they wished to do so and that they are aware of the consequences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May be different if the use of interviews in criminal proceedings is to prove lies rather than rely upon admissions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Gill [2003] EWCA </a:t>
            </a:r>
            <a:r>
              <a:rPr lang="en-US" i="1" dirty="0" err="1" smtClean="0"/>
              <a:t>Crim</a:t>
            </a:r>
            <a:r>
              <a:rPr lang="en-US" i="1" dirty="0" smtClean="0"/>
              <a:t> 2256</a:t>
            </a:r>
            <a:br>
              <a:rPr lang="en-US" i="1" dirty="0" smtClean="0"/>
            </a:br>
            <a:r>
              <a:rPr lang="en-US" i="1" dirty="0" smtClean="0"/>
              <a:t>R v </a:t>
            </a:r>
            <a:r>
              <a:rPr lang="en-US" i="1" dirty="0" err="1" smtClean="0"/>
              <a:t>Welcher</a:t>
            </a:r>
            <a:r>
              <a:rPr lang="en-US" i="1" dirty="0" smtClean="0"/>
              <a:t> [2007] EWCA </a:t>
            </a:r>
            <a:r>
              <a:rPr lang="en-US" i="1" dirty="0" err="1" smtClean="0"/>
              <a:t>Crim</a:t>
            </a:r>
            <a:r>
              <a:rPr lang="en-US" i="1" dirty="0" smtClean="0"/>
              <a:t> 480</a:t>
            </a:r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6EF2-DD67-451A-90CA-83ECE8F450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Trading Allegations:</a:t>
            </a:r>
            <a:endParaRPr lang="en-US" dirty="0" smtClean="0"/>
          </a:p>
          <a:p>
            <a:pPr lvl="2"/>
            <a:r>
              <a:rPr lang="en-US" dirty="0" smtClean="0"/>
              <a:t>Legal Advice</a:t>
            </a:r>
          </a:p>
          <a:p>
            <a:pPr lvl="2"/>
            <a:r>
              <a:rPr lang="en-US" dirty="0" smtClean="0"/>
              <a:t>At the time did the interviewers suspect the defendant had committed a fraud</a:t>
            </a:r>
          </a:p>
          <a:p>
            <a:pPr lvl="2"/>
            <a:r>
              <a:rPr lang="en-US" dirty="0" smtClean="0"/>
              <a:t>Did the interviewers understand the allegation and any explanation given?</a:t>
            </a:r>
          </a:p>
          <a:p>
            <a:pPr lvl="2"/>
            <a:r>
              <a:rPr lang="en-US" dirty="0" smtClean="0"/>
              <a:t>Did the defendant understand the purpose of the interview</a:t>
            </a:r>
          </a:p>
          <a:p>
            <a:pPr lvl="2"/>
            <a:r>
              <a:rPr lang="en-US" dirty="0" smtClean="0"/>
              <a:t>Was he made aware at the start of the details of the allegations</a:t>
            </a:r>
          </a:p>
          <a:p>
            <a:pPr lvl="2"/>
            <a:r>
              <a:rPr lang="en-US" dirty="0" smtClean="0"/>
              <a:t>Was the defendant given an ‘</a:t>
            </a:r>
            <a:r>
              <a:rPr lang="en-US" i="1" dirty="0" smtClean="0"/>
              <a:t>Upjohn’</a:t>
            </a:r>
            <a:r>
              <a:rPr lang="en-US" dirty="0" smtClean="0"/>
              <a:t> warning if the company’s solicitors were present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6EF2-DD67-451A-90CA-83ECE8F4508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2"/>
            <a:r>
              <a:rPr lang="en-US" dirty="0" smtClean="0"/>
              <a:t>Was the defendant warned that he did not have to respond</a:t>
            </a:r>
          </a:p>
          <a:p>
            <a:pPr lvl="2"/>
            <a:r>
              <a:rPr lang="en-US" dirty="0" smtClean="0"/>
              <a:t>Did the defendant feel obliged as an employee to attend and answer questions</a:t>
            </a:r>
          </a:p>
          <a:p>
            <a:pPr lvl="2"/>
            <a:r>
              <a:rPr lang="en-US" dirty="0" smtClean="0"/>
              <a:t>Was the interview a short exchange or the ‘functional equivalent of an interrogation’</a:t>
            </a:r>
          </a:p>
          <a:p>
            <a:pPr lvl="2"/>
            <a:r>
              <a:rPr lang="en-US" dirty="0" smtClean="0"/>
              <a:t>Was the interview conducted in the spirit of independent enquiry</a:t>
            </a:r>
          </a:p>
          <a:p>
            <a:pPr lvl="2"/>
            <a:r>
              <a:rPr lang="en-US" dirty="0" smtClean="0"/>
              <a:t>Quality of Note taking</a:t>
            </a:r>
          </a:p>
          <a:p>
            <a:pPr lvl="2"/>
            <a:r>
              <a:rPr lang="en-US" dirty="0" smtClean="0"/>
              <a:t>Was defendant aware notes might be passed to the police</a:t>
            </a:r>
          </a:p>
          <a:p>
            <a:pPr lvl="2"/>
            <a:r>
              <a:rPr lang="en-US" dirty="0" smtClean="0"/>
              <a:t>When were the notes passed to the police and did the company give an LPP waiver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6EF2-DD67-451A-90CA-83ECE8F4508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i="1" dirty="0" smtClean="0"/>
          </a:p>
          <a:p>
            <a:r>
              <a:rPr lang="en-US" sz="2400" dirty="0" smtClean="0"/>
              <a:t>what happened when the defendant was interviewed by the</a:t>
            </a:r>
          </a:p>
          <a:p>
            <a:pPr>
              <a:buNone/>
            </a:pPr>
            <a:r>
              <a:rPr lang="en-US" sz="2400" dirty="0" smtClean="0"/>
              <a:t>police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R v Wallace Duncan Smith (1994) 99 Cr App R 233</a:t>
            </a:r>
          </a:p>
          <a:p>
            <a:pPr>
              <a:buNone/>
            </a:pPr>
            <a:r>
              <a:rPr lang="en-US" sz="2400" i="1" dirty="0" smtClean="0"/>
              <a:t>Allan v UK (2003) 36 EHRR 12</a:t>
            </a:r>
          </a:p>
          <a:p>
            <a:pPr>
              <a:buNone/>
            </a:pPr>
            <a:r>
              <a:rPr lang="en-US" sz="2400" i="1" dirty="0" err="1" smtClean="0"/>
              <a:t>Bayliss</a:t>
            </a:r>
            <a:r>
              <a:rPr lang="en-US" sz="2400" i="1" dirty="0" smtClean="0"/>
              <a:t> (1994) 98 CR APP R 235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6EF2-DD67-451A-90CA-83ECE8F4508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F0A80-ECEC-47A5-BE81-DF7322E5B3F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Uses in Criminal Proceedings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799012"/>
          </a:xfrm>
        </p:spPr>
        <p:txBody>
          <a:bodyPr/>
          <a:lstStyle/>
          <a:p>
            <a:pPr marL="742950" indent="-742950" eaLnBrk="1" hangingPunct="1">
              <a:buClr>
                <a:srgbClr val="C00000"/>
              </a:buClr>
              <a:buFont typeface="+mj-lt"/>
              <a:buAutoNum type="arabicPeriod"/>
            </a:pPr>
            <a:r>
              <a:rPr lang="en-US" sz="4000" dirty="0" smtClean="0"/>
              <a:t>By SFO in DPA/self report by company that conducted the investigation</a:t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 eaLnBrk="1" hangingPunct="1">
              <a:buClr>
                <a:srgbClr val="C00000"/>
              </a:buClr>
              <a:buAutoNum type="arabicPeriod"/>
            </a:pPr>
            <a:r>
              <a:rPr lang="en-US" sz="4000" dirty="0" smtClean="0"/>
              <a:t>In the prosecution of the company or another party e.g. an employee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eaLnBrk="1" hangingPunct="1">
              <a:buClr>
                <a:srgbClr val="C00000"/>
              </a:buClr>
            </a:pPr>
            <a:endParaRPr lang="en-US" sz="4000" dirty="0" smtClean="0"/>
          </a:p>
          <a:p>
            <a:pPr eaLnBrk="1" hangingPunct="1">
              <a:buClr>
                <a:srgbClr val="C00000"/>
              </a:buClr>
            </a:pPr>
            <a:endParaRPr lang="en-US" sz="4000" dirty="0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145213" y="6519863"/>
            <a:ext cx="299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6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5365" name="Picture 5" descr="18 Red Lion Court Logo (CMY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AAF97-57B5-4700-A36C-118D231C83C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38288"/>
            <a:ext cx="8229600" cy="5033962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None/>
            </a:pPr>
            <a:r>
              <a:rPr lang="en-GB" sz="2800" dirty="0" smtClean="0"/>
              <a:t>As part of any self report, SFO say they expect:</a:t>
            </a:r>
          </a:p>
          <a:p>
            <a:pPr eaLnBrk="1" hangingPunct="1">
              <a:buClr>
                <a:srgbClr val="C00000"/>
              </a:buClr>
              <a:buNone/>
            </a:pPr>
            <a:endParaRPr lang="en-GB" sz="2800" dirty="0" smtClean="0">
              <a:latin typeface="Calibri"/>
            </a:endParaRP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>
                <a:latin typeface="Calibri"/>
              </a:rPr>
              <a:t>“A thorough investigation report” prepared in conjunction with the SFO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>
                <a:latin typeface="Calibri"/>
              </a:rPr>
              <a:t>Based upon a realistic gathering of information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>
                <a:latin typeface="Calibri"/>
              </a:rPr>
              <a:t>Including your conclusions on the material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>
                <a:latin typeface="Calibri"/>
              </a:rPr>
              <a:t>No ‘whitewash’ or ‘pseudo-cooperation’ 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>
                <a:latin typeface="Calibri"/>
              </a:rPr>
              <a:t>An acceptance of wrong doing at some point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>
                <a:latin typeface="Calibri"/>
              </a:rPr>
              <a:t>Disclosure of witness first accounts – LPP?</a:t>
            </a:r>
          </a:p>
          <a:p>
            <a:pPr eaLnBrk="1" hangingPunct="1">
              <a:buClr>
                <a:srgbClr val="C00000"/>
              </a:buClr>
            </a:pPr>
            <a:endParaRPr lang="en-GB" sz="2000" dirty="0" smtClean="0">
              <a:latin typeface="Calibri"/>
            </a:endParaRPr>
          </a:p>
          <a:p>
            <a:pPr eaLnBrk="1" hangingPunct="1">
              <a:buClr>
                <a:srgbClr val="C00000"/>
              </a:buClr>
              <a:buFont typeface="Arial" charset="0"/>
              <a:buNone/>
            </a:pPr>
            <a:endParaRPr lang="en-GB" sz="2000" dirty="0" smtClean="0">
              <a:latin typeface="Calibri"/>
            </a:endParaRPr>
          </a:p>
          <a:p>
            <a:pPr eaLnBrk="1" hangingPunct="1">
              <a:buClr>
                <a:srgbClr val="C00000"/>
              </a:buClr>
              <a:buFont typeface="Arial" charset="0"/>
              <a:buNone/>
            </a:pPr>
            <a:endParaRPr lang="en-GB" sz="2000" dirty="0" smtClean="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6145213" y="6519863"/>
            <a:ext cx="299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6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6388" name="Picture 5" descr="18 Red Lion Court Logo (CMY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DPA/self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A1F9F-603E-4067-B965-0FF332CFE23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5033963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en-GB" dirty="0" smtClean="0"/>
              <a:t>Access to kind of material SFO will need to test the quality of the evidence</a:t>
            </a:r>
          </a:p>
          <a:p>
            <a:pPr eaLnBrk="1" hangingPunct="1">
              <a:buClr>
                <a:srgbClr val="C00000"/>
              </a:buClr>
            </a:pPr>
            <a:r>
              <a:rPr lang="en-GB" dirty="0" smtClean="0"/>
              <a:t>Including access to your document review platform</a:t>
            </a:r>
          </a:p>
          <a:p>
            <a:pPr eaLnBrk="1" hangingPunct="1">
              <a:buClr>
                <a:srgbClr val="C00000"/>
              </a:buClr>
            </a:pPr>
            <a:r>
              <a:rPr lang="en-GB" dirty="0" smtClean="0"/>
              <a:t>Warranty by client and current/former lawyers that information provided not misleading or </a:t>
            </a:r>
            <a:r>
              <a:rPr lang="en-GB" u="sng" dirty="0" smtClean="0"/>
              <a:t>incomplete</a:t>
            </a:r>
          </a:p>
          <a:p>
            <a:pPr eaLnBrk="1" hangingPunct="1">
              <a:buClr>
                <a:srgbClr val="C00000"/>
              </a:buClr>
            </a:pPr>
            <a:r>
              <a:rPr lang="en-GB" dirty="0" smtClean="0"/>
              <a:t>Co operation in future investigation/prosecution of others</a:t>
            </a:r>
          </a:p>
          <a:p>
            <a:pPr eaLnBrk="1" hangingPunct="1">
              <a:buClr>
                <a:srgbClr val="C00000"/>
              </a:buClr>
            </a:pPr>
            <a:endParaRPr lang="en-GB" sz="3600" u="sng" dirty="0" smtClean="0"/>
          </a:p>
          <a:p>
            <a:pPr eaLnBrk="1" hangingPunct="1">
              <a:buClr>
                <a:srgbClr val="C00000"/>
              </a:buClr>
              <a:buFont typeface="Arial" charset="0"/>
              <a:buNone/>
            </a:pPr>
            <a:endParaRPr lang="en-GB" sz="4400" dirty="0" smtClean="0"/>
          </a:p>
          <a:p>
            <a:pPr eaLnBrk="1" hangingPunct="1">
              <a:buClr>
                <a:srgbClr val="C00000"/>
              </a:buClr>
            </a:pPr>
            <a:endParaRPr lang="en-GB" sz="3600" dirty="0" smtClean="0"/>
          </a:p>
          <a:p>
            <a:pPr eaLnBrk="1" hangingPunct="1">
              <a:buClr>
                <a:srgbClr val="C00000"/>
              </a:buClr>
            </a:pPr>
            <a:endParaRPr lang="en-US" sz="3600" dirty="0" smtClean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6145213" y="6519863"/>
            <a:ext cx="299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6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7412" name="Picture 5" descr="18 Red Lion Court Logo (CMY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Thereafter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03E9-AC33-4EA1-8420-46CADD4C392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6363"/>
            <a:ext cx="8229600" cy="2197100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If DPA negotiations fail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dirty="0" smtClean="0"/>
              <a:t>“subject to the rules of evidence” </a:t>
            </a:r>
            <a:r>
              <a:rPr lang="en-GB" sz="2800" dirty="0" smtClean="0"/>
              <a:t>and if disclosed to SFO prior to DPA negotiations commencing</a:t>
            </a:r>
          </a:p>
          <a:p>
            <a:pPr lvl="1" eaLnBrk="1" hangingPunct="1">
              <a:buClr>
                <a:srgbClr val="C00000"/>
              </a:buClr>
            </a:pPr>
            <a:r>
              <a:rPr lang="en-GB" dirty="0" smtClean="0"/>
              <a:t>an </a:t>
            </a:r>
            <a:r>
              <a:rPr lang="en-GB" sz="2800" dirty="0" smtClean="0"/>
              <a:t>internal investigation report can be used in any future prosecution</a:t>
            </a:r>
          </a:p>
          <a:p>
            <a:pPr lvl="1" eaLnBrk="1" hangingPunct="1">
              <a:buClr>
                <a:srgbClr val="C00000"/>
              </a:buClr>
            </a:pPr>
            <a:r>
              <a:rPr lang="en-GB" dirty="0" smtClean="0"/>
              <a:t>as can any interview note or witness statement obtained </a:t>
            </a:r>
            <a:endParaRPr lang="en-GB" sz="2800" dirty="0" smtClean="0"/>
          </a:p>
        </p:txBody>
      </p:sp>
      <p:pic>
        <p:nvPicPr>
          <p:cNvPr id="19459" name="Picture 5" descr="18 Red Lion Court Logo (CMY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8313" y="3789363"/>
            <a:ext cx="39592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C00000"/>
              </a:buClr>
              <a:buFont typeface="Arial" charset="0"/>
              <a:buNone/>
              <a:defRPr/>
            </a:pPr>
            <a:endParaRPr lang="en-GB" sz="1600" dirty="0">
              <a:latin typeface="+mn-lt"/>
            </a:endParaRPr>
          </a:p>
        </p:txBody>
      </p:sp>
      <p:sp>
        <p:nvSpPr>
          <p:cNvPr id="19462" name="Title 1"/>
          <p:cNvSpPr>
            <a:spLocks noGrp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2. Use in criminal prosecution 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42950" y="5229200"/>
            <a:ext cx="75734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can be used in any future prosecution </a:t>
            </a:r>
            <a:r>
              <a:rPr lang="en-GB" sz="2800" b="1" dirty="0" smtClean="0">
                <a:solidFill>
                  <a:prstClr val="black"/>
                </a:solidFill>
                <a:latin typeface="Calibri"/>
              </a:rPr>
              <a:t>of the company </a:t>
            </a:r>
          </a:p>
          <a:p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[DPA Code 4.6]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B7743-5A97-401B-90D4-B77E41F24E7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519113" y="0"/>
            <a:ext cx="8229600" cy="141763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200" dirty="0" smtClean="0"/>
              <a:t>Prosecution of someone else e.g. </a:t>
            </a:r>
            <a:br>
              <a:rPr lang="en-GB" sz="3200" dirty="0" smtClean="0"/>
            </a:br>
            <a:r>
              <a:rPr lang="en-GB" sz="3200" dirty="0" smtClean="0"/>
              <a:t>an employee or other individual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519113" y="1341438"/>
            <a:ext cx="8229600" cy="4784725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None/>
            </a:pPr>
            <a:endParaRPr lang="en-US" sz="3600" dirty="0" smtClean="0"/>
          </a:p>
          <a:p>
            <a:pPr eaLnBrk="1" hangingPunct="1">
              <a:buClr>
                <a:srgbClr val="C00000"/>
              </a:buClr>
              <a:buNone/>
            </a:pPr>
            <a:r>
              <a:rPr lang="en-US" sz="3600" dirty="0" smtClean="0"/>
              <a:t>Strong grounds for objection</a:t>
            </a:r>
            <a:br>
              <a:rPr lang="en-US" sz="3600" dirty="0" smtClean="0"/>
            </a:br>
            <a:endParaRPr lang="en-US" sz="3600" dirty="0" smtClean="0"/>
          </a:p>
          <a:p>
            <a:pPr lvl="1" eaLnBrk="1" hangingPunct="1">
              <a:buClr>
                <a:srgbClr val="C00000"/>
              </a:buClr>
              <a:buNone/>
            </a:pPr>
            <a:r>
              <a:rPr lang="en-US" dirty="0" smtClean="0"/>
              <a:t>A. Was that report fit for purpose i.e. to be used in criminal proceedings</a:t>
            </a:r>
          </a:p>
          <a:p>
            <a:pPr lvl="2" eaLnBrk="1" hangingPunct="1">
              <a:buClr>
                <a:srgbClr val="C00000"/>
              </a:buClr>
            </a:pPr>
            <a:r>
              <a:rPr lang="en-US" dirty="0" smtClean="0"/>
              <a:t>What was its purpose at the time</a:t>
            </a:r>
          </a:p>
          <a:p>
            <a:pPr lvl="2" eaLnBrk="1" hangingPunct="1">
              <a:buClr>
                <a:srgbClr val="C00000"/>
              </a:buClr>
            </a:pPr>
            <a:r>
              <a:rPr lang="en-US" dirty="0" smtClean="0"/>
              <a:t>Independence of those conducting</a:t>
            </a:r>
          </a:p>
          <a:p>
            <a:pPr lvl="2" eaLnBrk="1" hangingPunct="1">
              <a:buClr>
                <a:srgbClr val="C00000"/>
              </a:buClr>
            </a:pPr>
            <a:r>
              <a:rPr lang="en-US" dirty="0" smtClean="0"/>
              <a:t>Expertise of those conducting</a:t>
            </a:r>
          </a:p>
          <a:p>
            <a:pPr lvl="2" eaLnBrk="1" hangingPunct="1">
              <a:buClr>
                <a:srgbClr val="C00000"/>
              </a:buClr>
            </a:pPr>
            <a:r>
              <a:rPr lang="en-US" dirty="0" smtClean="0"/>
              <a:t>Time constraints</a:t>
            </a:r>
          </a:p>
          <a:p>
            <a:pPr lvl="1" eaLnBrk="1" hangingPunct="1">
              <a:buClr>
                <a:srgbClr val="C00000"/>
              </a:buClr>
              <a:buNone/>
            </a:pPr>
            <a:endParaRPr lang="en-US" dirty="0" smtClean="0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145213" y="6519863"/>
            <a:ext cx="299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6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0485" name="Picture 5" descr="18 Red Lion Court Logo (CMY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C1160-C08F-44D9-B73F-9AA234F43A0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457200" y="476673"/>
            <a:ext cx="8229600" cy="6095578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None/>
            </a:pPr>
            <a:endParaRPr lang="en-US" sz="3600" dirty="0" smtClean="0"/>
          </a:p>
          <a:p>
            <a:pPr lvl="1" eaLnBrk="1" hangingPunct="1">
              <a:buClr>
                <a:srgbClr val="C00000"/>
              </a:buClr>
              <a:buNone/>
            </a:pPr>
            <a:r>
              <a:rPr lang="en-US" dirty="0" smtClean="0"/>
              <a:t>B. Are the prosecution using that report as a substitute for its own investigation</a:t>
            </a:r>
          </a:p>
          <a:p>
            <a:pPr lvl="2" eaLnBrk="1" hangingPunct="1">
              <a:buClr>
                <a:srgbClr val="C00000"/>
              </a:buClr>
            </a:pPr>
            <a:endParaRPr lang="en-US" dirty="0" smtClean="0"/>
          </a:p>
          <a:p>
            <a:pPr lvl="2" eaLnBrk="1" hangingPunct="1">
              <a:buClr>
                <a:srgbClr val="C00000"/>
              </a:buClr>
            </a:pPr>
            <a:r>
              <a:rPr lang="en-US" dirty="0" smtClean="0"/>
              <a:t>Lack of prosecution expert?</a:t>
            </a:r>
          </a:p>
          <a:p>
            <a:pPr lvl="2" eaLnBrk="1" hangingPunct="1">
              <a:buClr>
                <a:srgbClr val="C00000"/>
              </a:buClr>
            </a:pPr>
            <a:r>
              <a:rPr lang="en-US" dirty="0" smtClean="0"/>
              <a:t>Lack of any real police investigation</a:t>
            </a:r>
          </a:p>
          <a:p>
            <a:pPr lvl="2" eaLnBrk="1" hangingPunct="1">
              <a:buClr>
                <a:srgbClr val="C00000"/>
              </a:buClr>
            </a:pPr>
            <a:r>
              <a:rPr lang="en-US" dirty="0" smtClean="0"/>
              <a:t>Does the prosecution actually understand the allegation sufficiently to enable application of the CPS Full Code Test</a:t>
            </a:r>
          </a:p>
          <a:p>
            <a:pPr eaLnBrk="1" hangingPunct="1">
              <a:buClr>
                <a:srgbClr val="C00000"/>
              </a:buClr>
            </a:pPr>
            <a:endParaRPr lang="en-US" sz="4000" dirty="0" smtClean="0"/>
          </a:p>
          <a:p>
            <a:pPr eaLnBrk="1" hangingPunct="1">
              <a:buClr>
                <a:srgbClr val="C00000"/>
              </a:buClr>
            </a:pPr>
            <a:endParaRPr lang="en-US" sz="4000" dirty="0" smtClean="0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145213" y="6519863"/>
            <a:ext cx="299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6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1508" name="Picture 5" descr="18 Red Lion Court Logo (CMY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C. Is the report admissible on first principles of evidence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Has the underlying data been preserved </a:t>
            </a:r>
          </a:p>
          <a:p>
            <a:pPr lvl="1"/>
            <a:r>
              <a:rPr lang="en-US" sz="2400" dirty="0" smtClean="0"/>
              <a:t>Has the underlying data been served</a:t>
            </a:r>
          </a:p>
          <a:p>
            <a:pPr lvl="1"/>
            <a:r>
              <a:rPr lang="en-US" sz="2400" dirty="0" smtClean="0"/>
              <a:t>Have the facts been proved by admissible evidence</a:t>
            </a:r>
          </a:p>
          <a:p>
            <a:pPr lvl="1"/>
            <a:r>
              <a:rPr lang="en-US" sz="2400" dirty="0" smtClean="0"/>
              <a:t>Defendant should be in no worse position than if the report was by an independent expert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GB" sz="2000" i="1" dirty="0" smtClean="0"/>
              <a:t>Motor Depot Ltd v Kingston Upon  Hull City Council [2012] EWHC 3257</a:t>
            </a:r>
          </a:p>
          <a:p>
            <a:pPr lvl="1">
              <a:buNone/>
            </a:pPr>
            <a:r>
              <a:rPr lang="en-GB" sz="2000" i="1" dirty="0" smtClean="0"/>
              <a:t>Myers v The Queen [2016] AC 314</a:t>
            </a:r>
          </a:p>
          <a:p>
            <a:pPr lvl="1">
              <a:buNone/>
            </a:pPr>
            <a:r>
              <a:rPr lang="en-GB" sz="2000" i="1" dirty="0" smtClean="0"/>
              <a:t>English Exporters Ltd v </a:t>
            </a:r>
            <a:r>
              <a:rPr lang="en-GB" sz="2000" i="1" dirty="0" err="1" smtClean="0"/>
              <a:t>Eldonwall</a:t>
            </a:r>
            <a:r>
              <a:rPr lang="en-GB" sz="2000" i="1" dirty="0" smtClean="0"/>
              <a:t> [1973] CH 415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6EF2-DD67-451A-90CA-83ECE8F450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D. Admissibility of any interview of the defendant during the course of that investigation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400" dirty="0" smtClean="0"/>
              <a:t>What might be ‘fair’ for a disciplinary or internal investigation interview does not mean that it would be fair for such an interview to be used as against that person </a:t>
            </a:r>
            <a:r>
              <a:rPr lang="en-US" sz="2400" u="sng" dirty="0" smtClean="0"/>
              <a:t>in a criminal trial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6EF2-DD67-451A-90CA-83ECE8F4508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514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Internal Investigations  Subsequent Use During Criminal Proceedings</vt:lpstr>
      <vt:lpstr>Uses in Criminal Proceedings</vt:lpstr>
      <vt:lpstr>DPA/self report</vt:lpstr>
      <vt:lpstr>Thereafter </vt:lpstr>
      <vt:lpstr>2. Use in criminal prosecution </vt:lpstr>
      <vt:lpstr>  Prosecution of someone else e.g.  an employee or other individual  </vt:lpstr>
      <vt:lpstr>PowerPoint Presentation</vt:lpstr>
      <vt:lpstr> </vt:lpstr>
      <vt:lpstr> </vt:lpstr>
      <vt:lpstr> </vt:lpstr>
      <vt:lpstr> </vt:lpstr>
      <vt:lpstr> 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Bribery &amp; Corruption</dc:title>
  <dc:creator>arobins</dc:creator>
  <cp:lastModifiedBy>DanielBurbidge</cp:lastModifiedBy>
  <cp:revision>53</cp:revision>
  <dcterms:created xsi:type="dcterms:W3CDTF">2011-10-11T12:41:40Z</dcterms:created>
  <dcterms:modified xsi:type="dcterms:W3CDTF">2016-09-27T08:35:03Z</dcterms:modified>
</cp:coreProperties>
</file>