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69" r:id="rId4"/>
    <p:sldId id="274" r:id="rId5"/>
    <p:sldId id="275" r:id="rId6"/>
    <p:sldId id="271" r:id="rId7"/>
    <p:sldId id="257" r:id="rId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5714" autoAdjust="0"/>
  </p:normalViewPr>
  <p:slideViewPr>
    <p:cSldViewPr snapToGrid="0" snapToObjects="1">
      <p:cViewPr>
        <p:scale>
          <a:sx n="90" d="100"/>
          <a:sy n="90" d="100"/>
        </p:scale>
        <p:origin x="-594" y="3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6983-8368-2442-AB7E-B3E7EAEBAA43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1DC4A-635C-3543-8B72-AEED62573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3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8E74-EF5A-B446-B1F2-4127D78FF93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CC12-AEC0-D24D-9AB4-05E38417F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0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62AD-AD82-344E-8167-9ACAFEDA19EE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043C-71AC-3B45-BE01-C0605DB490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411897"/>
            <a:ext cx="7772400" cy="1311965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/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“Differences in Approach 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between the </a:t>
            </a:r>
            <a:r>
              <a:rPr lang="en-GB" sz="3600" b="1" dirty="0" err="1" smtClean="0">
                <a:solidFill>
                  <a:srgbClr val="002060"/>
                </a:solidFill>
              </a:rPr>
              <a:t>SFO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</a:rPr>
              <a:t>&amp; the </a:t>
            </a:r>
            <a:r>
              <a:rPr lang="en-GB" sz="3600" b="1" dirty="0" err="1" smtClean="0">
                <a:solidFill>
                  <a:srgbClr val="002060"/>
                </a:solidFill>
              </a:rPr>
              <a:t>FCA</a:t>
            </a:r>
            <a:r>
              <a:rPr lang="en-GB" sz="3600" b="1" dirty="0" smtClean="0">
                <a:solidFill>
                  <a:srgbClr val="002060"/>
                </a:solidFill>
              </a:rPr>
              <a:t>”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endParaRPr lang="en-GB" b="1" dirty="0" smtClean="0">
              <a:solidFill>
                <a:srgbClr val="002060"/>
              </a:solidFill>
            </a:endParaRP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MAX BAINES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354" y="0"/>
            <a:ext cx="3019647" cy="1786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9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 - </a:t>
            </a:r>
            <a:r>
              <a:rPr lang="en-US" b="1" dirty="0" err="1" smtClean="0"/>
              <a:t>SFO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Governed by Statement of Principle:</a:t>
            </a:r>
          </a:p>
          <a:p>
            <a:pPr lvl="1"/>
            <a:r>
              <a:rPr lang="en-US" sz="2400" dirty="0" smtClean="0"/>
              <a:t>Does the conduct undermine UK commercial or financial interests?</a:t>
            </a:r>
          </a:p>
          <a:p>
            <a:pPr lvl="1"/>
            <a:r>
              <a:rPr lang="en-US" sz="2400" dirty="0" smtClean="0"/>
              <a:t>High financial loss?</a:t>
            </a:r>
          </a:p>
          <a:p>
            <a:pPr lvl="1"/>
            <a:r>
              <a:rPr lang="en-US" sz="2400" dirty="0" smtClean="0"/>
              <a:t>Significant public interest?</a:t>
            </a:r>
          </a:p>
          <a:p>
            <a:pPr lvl="1"/>
            <a:r>
              <a:rPr lang="en-US" sz="2400" dirty="0" smtClean="0"/>
              <a:t>A new species of fraud?</a:t>
            </a:r>
            <a:endParaRPr lang="en-GB" sz="2400" dirty="0" smtClean="0"/>
          </a:p>
          <a:p>
            <a:r>
              <a:rPr lang="en-US" sz="2800" dirty="0" smtClean="0"/>
              <a:t>E.g. benchmark manipulation</a:t>
            </a:r>
          </a:p>
          <a:p>
            <a:r>
              <a:rPr lang="en-US" sz="2800" dirty="0" smtClean="0"/>
              <a:t>Focus on </a:t>
            </a:r>
            <a:r>
              <a:rPr lang="en-US" sz="2800" u="sng" dirty="0" smtClean="0"/>
              <a:t>prosecution</a:t>
            </a:r>
          </a:p>
          <a:p>
            <a:r>
              <a:rPr lang="en-US" sz="2800" dirty="0" smtClean="0"/>
              <a:t>Section 2 powers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Investigation - </a:t>
            </a:r>
            <a:r>
              <a:rPr lang="en-GB" b="1" dirty="0" err="1" smtClean="0"/>
              <a:t>FCA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Concerned with clean </a:t>
            </a:r>
            <a:r>
              <a:rPr lang="en-GB" sz="2800" u="sng" dirty="0" smtClean="0"/>
              <a:t>markets</a:t>
            </a:r>
          </a:p>
          <a:p>
            <a:r>
              <a:rPr lang="en-US" sz="2800" dirty="0" smtClean="0"/>
              <a:t>Operational Objectives:</a:t>
            </a:r>
          </a:p>
          <a:p>
            <a:pPr lvl="1"/>
            <a:r>
              <a:rPr lang="en-US" sz="2400" dirty="0" smtClean="0"/>
              <a:t>Protect customers</a:t>
            </a:r>
          </a:p>
          <a:p>
            <a:pPr lvl="1"/>
            <a:r>
              <a:rPr lang="en-US" sz="2400" dirty="0" smtClean="0"/>
              <a:t>Protect financial markets</a:t>
            </a:r>
          </a:p>
          <a:p>
            <a:pPr lvl="1"/>
            <a:r>
              <a:rPr lang="en-US" sz="2400" dirty="0" smtClean="0"/>
              <a:t>Promote competition</a:t>
            </a:r>
            <a:endParaRPr lang="en-GB" sz="2400" dirty="0" smtClean="0"/>
          </a:p>
          <a:p>
            <a:r>
              <a:rPr lang="en-US" sz="2800" dirty="0" smtClean="0"/>
              <a:t>Policy = “Credible </a:t>
            </a:r>
            <a:r>
              <a:rPr lang="en-US" sz="2800" dirty="0"/>
              <a:t>deterrence” </a:t>
            </a:r>
            <a:endParaRPr lang="en-GB" sz="2800" dirty="0" smtClean="0"/>
          </a:p>
          <a:p>
            <a:r>
              <a:rPr lang="en-US" sz="2800" dirty="0" smtClean="0"/>
              <a:t>Wide range of powers: civil, regulatory &amp; criminal</a:t>
            </a:r>
          </a:p>
          <a:p>
            <a:r>
              <a:rPr lang="en-US" sz="2800" dirty="0" smtClean="0"/>
              <a:t>Must decide criminal </a:t>
            </a:r>
            <a:r>
              <a:rPr lang="en-US" sz="2800" u="sng" dirty="0" smtClean="0"/>
              <a:t>or</a:t>
            </a:r>
            <a:r>
              <a:rPr lang="en-US" sz="2800" dirty="0" smtClean="0"/>
              <a:t> regulatory</a:t>
            </a:r>
          </a:p>
          <a:p>
            <a:pPr lvl="1"/>
            <a:r>
              <a:rPr lang="en-US" sz="2400" dirty="0" err="1" smtClean="0"/>
              <a:t>CJA</a:t>
            </a:r>
            <a:r>
              <a:rPr lang="en-US" sz="2400" dirty="0" smtClean="0"/>
              <a:t> 1993 (Insider Dealing)</a:t>
            </a:r>
          </a:p>
          <a:p>
            <a:pPr lvl="1"/>
            <a:r>
              <a:rPr lang="en-US" sz="2400" dirty="0" smtClean="0"/>
              <a:t>Financial Services Act 2012 (False/ misleading statements)</a:t>
            </a:r>
          </a:p>
          <a:p>
            <a:pPr lvl="1"/>
            <a:r>
              <a:rPr lang="en-US" sz="2400" dirty="0" err="1" smtClean="0"/>
              <a:t>FSMA</a:t>
            </a:r>
            <a:r>
              <a:rPr lang="en-US" sz="2400" dirty="0" smtClean="0"/>
              <a:t> (Market Abuse)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Prosecution - </a:t>
            </a:r>
            <a:r>
              <a:rPr lang="en-GB" b="1" dirty="0" err="1" smtClean="0"/>
              <a:t>SFO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67" y="1600201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Renewed focus on “serious”</a:t>
            </a:r>
          </a:p>
          <a:p>
            <a:pPr lvl="1"/>
            <a:r>
              <a:rPr lang="en-US" sz="2400" dirty="0" smtClean="0"/>
              <a:t>High value (Libor/ FX)</a:t>
            </a:r>
          </a:p>
          <a:p>
            <a:pPr lvl="1"/>
            <a:r>
              <a:rPr lang="en-US" sz="2400" dirty="0" smtClean="0"/>
              <a:t>International</a:t>
            </a:r>
          </a:p>
          <a:p>
            <a:pPr lvl="1"/>
            <a:r>
              <a:rPr lang="en-US" sz="2400" dirty="0" smtClean="0"/>
              <a:t>Complex/ multiple trials</a:t>
            </a:r>
            <a:endParaRPr lang="en-GB" sz="2400" dirty="0" smtClean="0"/>
          </a:p>
          <a:p>
            <a:r>
              <a:rPr lang="en-GB" sz="2800" dirty="0" smtClean="0"/>
              <a:t>“Blockbuster” funding </a:t>
            </a:r>
          </a:p>
          <a:p>
            <a:r>
              <a:rPr lang="en-US" sz="2800" dirty="0" smtClean="0"/>
              <a:t>Additional powers:</a:t>
            </a:r>
          </a:p>
          <a:p>
            <a:pPr lvl="1"/>
            <a:r>
              <a:rPr lang="en-US" sz="2400" dirty="0" err="1" smtClean="0"/>
              <a:t>DPAs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s.2 interviews </a:t>
            </a:r>
          </a:p>
          <a:p>
            <a:pPr lvl="2"/>
            <a:r>
              <a:rPr lang="en-US" sz="2000" dirty="0" smtClean="0"/>
              <a:t>See recent Guidance on presence of lawyers following </a:t>
            </a:r>
            <a:r>
              <a:rPr lang="en-US" sz="2000" i="1" dirty="0" smtClean="0"/>
              <a:t>R v Lord</a:t>
            </a: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Enforcement - </a:t>
            </a:r>
            <a:r>
              <a:rPr lang="en-US" b="1" dirty="0" err="1" smtClean="0"/>
              <a:t>FCA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Regulatory v Criminal</a:t>
            </a:r>
          </a:p>
          <a:p>
            <a:r>
              <a:rPr lang="en-US" sz="2800" dirty="0" smtClean="0"/>
              <a:t>Code for Crown Prosecutors &amp; Enforcement Guide</a:t>
            </a:r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 s.12.3:</a:t>
            </a:r>
          </a:p>
          <a:p>
            <a:pPr lvl="1"/>
            <a:r>
              <a:rPr lang="en-US" sz="2400" dirty="0" smtClean="0"/>
              <a:t>Effect on market (distortion?)</a:t>
            </a:r>
          </a:p>
          <a:p>
            <a:pPr lvl="1"/>
            <a:r>
              <a:rPr lang="en-US" sz="2400" dirty="0" smtClean="0"/>
              <a:t>Previous record (criminal or regulatory)</a:t>
            </a:r>
          </a:p>
          <a:p>
            <a:pPr lvl="1"/>
            <a:r>
              <a:rPr lang="en-US" sz="2400" dirty="0" smtClean="0"/>
              <a:t>Ability to make redress</a:t>
            </a:r>
          </a:p>
          <a:p>
            <a:pPr lvl="1"/>
            <a:r>
              <a:rPr lang="en-US" sz="2400" dirty="0" smtClean="0"/>
              <a:t>Voluntary cooperation </a:t>
            </a:r>
          </a:p>
          <a:p>
            <a:pPr lvl="1"/>
            <a:r>
              <a:rPr lang="en-US" sz="2400" dirty="0" smtClean="0"/>
              <a:t>Assistance to prosecution (e.g. </a:t>
            </a:r>
            <a:r>
              <a:rPr lang="en-US" sz="2400" i="1" dirty="0" smtClean="0"/>
              <a:t>R v Calvert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Vast majority of cases are regulatory</a:t>
            </a:r>
          </a:p>
          <a:p>
            <a:r>
              <a:rPr lang="en-US" sz="2800" dirty="0" smtClean="0"/>
              <a:t>17 criminal insider cases since 2009</a:t>
            </a:r>
          </a:p>
          <a:p>
            <a:r>
              <a:rPr lang="en-US" sz="2800" dirty="0" smtClean="0"/>
              <a:t>Market abuse = quicker, cheaper, more certain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0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Outcome - </a:t>
            </a:r>
            <a:r>
              <a:rPr lang="en-GB" b="1" dirty="0" err="1" smtClean="0"/>
              <a:t>SFO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Lengthy &amp; costly trial process</a:t>
            </a:r>
          </a:p>
          <a:p>
            <a:r>
              <a:rPr lang="en-US" sz="3800" dirty="0" smtClean="0"/>
              <a:t>Leverage for </a:t>
            </a:r>
            <a:r>
              <a:rPr lang="en-US" sz="3800" dirty="0" err="1" smtClean="0"/>
              <a:t>defence</a:t>
            </a:r>
            <a:r>
              <a:rPr lang="en-US" sz="3800" dirty="0" smtClean="0"/>
              <a:t> lawyers </a:t>
            </a:r>
          </a:p>
          <a:p>
            <a:r>
              <a:rPr lang="en-GB" sz="3800" dirty="0" err="1"/>
              <a:t>DPAs</a:t>
            </a:r>
            <a:endParaRPr lang="en-GB" sz="3800" dirty="0"/>
          </a:p>
          <a:p>
            <a:pPr lvl="1"/>
            <a:r>
              <a:rPr lang="en-US" sz="3200" dirty="0"/>
              <a:t>Not (yet) available to </a:t>
            </a:r>
            <a:r>
              <a:rPr lang="en-US" sz="3200" dirty="0" err="1"/>
              <a:t>FCA</a:t>
            </a:r>
            <a:endParaRPr lang="en-US" sz="3200" dirty="0"/>
          </a:p>
          <a:p>
            <a:pPr lvl="1"/>
            <a:r>
              <a:rPr lang="en-US" sz="3200" dirty="0"/>
              <a:t>Open to corporates</a:t>
            </a:r>
          </a:p>
          <a:p>
            <a:pPr lvl="1"/>
            <a:r>
              <a:rPr lang="en-US" sz="3200" dirty="0"/>
              <a:t>Exceptional cooperation (Standard Bank &amp; XYZ Ltd.)</a:t>
            </a:r>
          </a:p>
          <a:p>
            <a:pPr lvl="1"/>
            <a:r>
              <a:rPr lang="en-US" sz="3200" dirty="0" err="1"/>
              <a:t>LPP</a:t>
            </a:r>
            <a:r>
              <a:rPr lang="en-US" sz="3200" dirty="0"/>
              <a:t> material</a:t>
            </a:r>
          </a:p>
          <a:p>
            <a:pPr marL="457200" lvl="1" indent="0">
              <a:buNone/>
            </a:pPr>
            <a:endParaRPr lang="en-GB" sz="3200" dirty="0"/>
          </a:p>
          <a:p>
            <a:r>
              <a:rPr lang="en-US" sz="3800" dirty="0" err="1"/>
              <a:t>SOCPA</a:t>
            </a:r>
            <a:r>
              <a:rPr lang="en-US" sz="3800" dirty="0"/>
              <a:t> </a:t>
            </a:r>
          </a:p>
          <a:p>
            <a:pPr lvl="1"/>
            <a:r>
              <a:rPr lang="en-US" sz="3200" dirty="0"/>
              <a:t>Early engagement</a:t>
            </a:r>
          </a:p>
          <a:p>
            <a:pPr lvl="1"/>
            <a:r>
              <a:rPr lang="en-US" sz="3200" dirty="0"/>
              <a:t>Full disclosure</a:t>
            </a:r>
          </a:p>
          <a:p>
            <a:pPr lvl="1"/>
            <a:r>
              <a:rPr lang="en-US" sz="3200" dirty="0"/>
              <a:t>Commitment (see </a:t>
            </a:r>
            <a:r>
              <a:rPr lang="en-US" sz="3200" i="1" dirty="0"/>
              <a:t>Hayes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No immunity (contrast DoJ)</a:t>
            </a:r>
          </a:p>
          <a:p>
            <a:pPr marL="457200" lvl="1" indent="0">
              <a:buNone/>
            </a:pPr>
            <a:endParaRPr lang="en-US" sz="3200" dirty="0"/>
          </a:p>
          <a:p>
            <a:pPr marL="0" lvl="1" indent="371475">
              <a:buFont typeface="Arial" panose="020B0604020202020204" pitchFamily="34" charset="0"/>
              <a:buChar char="•"/>
            </a:pPr>
            <a:r>
              <a:rPr lang="en-US" sz="3800" dirty="0"/>
              <a:t>Plea – </a:t>
            </a:r>
            <a:r>
              <a:rPr lang="en-US" sz="3200" i="1" dirty="0"/>
              <a:t>R v </a:t>
            </a:r>
            <a:r>
              <a:rPr lang="en-US" sz="3200" i="1" dirty="0" err="1"/>
              <a:t>Sanghera</a:t>
            </a:r>
            <a:r>
              <a:rPr lang="en-US" sz="3200" dirty="0"/>
              <a:t> re first to break ranks</a:t>
            </a:r>
            <a:endParaRPr lang="en-GB" sz="3200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74640"/>
            <a:ext cx="8229599" cy="926009"/>
          </a:xfrm>
        </p:spPr>
        <p:txBody>
          <a:bodyPr>
            <a:normAutofit/>
          </a:bodyPr>
          <a:lstStyle/>
          <a:p>
            <a:r>
              <a:rPr lang="en-GB" b="1" dirty="0" smtClean="0"/>
              <a:t>Outcome </a:t>
            </a:r>
            <a:r>
              <a:rPr lang="en-GB" b="1" dirty="0"/>
              <a:t>- </a:t>
            </a:r>
            <a:r>
              <a:rPr lang="en-GB" b="1" dirty="0" err="1" smtClean="0"/>
              <a:t>FCA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200648"/>
            <a:ext cx="8229599" cy="53596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Criminal route = resource heavy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Op </a:t>
            </a:r>
            <a:r>
              <a:rPr lang="en-US" sz="2400" i="1" dirty="0" err="1" smtClean="0"/>
              <a:t>Tabernula</a:t>
            </a:r>
            <a:r>
              <a:rPr lang="en-US" sz="2400" i="1" dirty="0" smtClean="0"/>
              <a:t> </a:t>
            </a:r>
            <a:r>
              <a:rPr lang="en-US" sz="2400" dirty="0" smtClean="0"/>
              <a:t>– 9 years investigation to verdict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Mixed result</a:t>
            </a:r>
          </a:p>
          <a:p>
            <a:pPr>
              <a:lnSpc>
                <a:spcPct val="80000"/>
              </a:lnSpc>
            </a:pPr>
            <a:r>
              <a:rPr lang="en-GB" sz="2400" i="1" dirty="0" smtClean="0"/>
              <a:t>R </a:t>
            </a:r>
            <a:r>
              <a:rPr lang="en-GB" sz="2400" i="1" dirty="0"/>
              <a:t>v </a:t>
            </a:r>
            <a:r>
              <a:rPr lang="en-GB" sz="2400" i="1" dirty="0" smtClean="0"/>
              <a:t>Calvert</a:t>
            </a:r>
            <a:endParaRPr lang="en-GB" sz="2400" dirty="0"/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Co-accused assisted &amp; avoided prosecution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Financial penalty</a:t>
            </a:r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Engage early</a:t>
            </a:r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Preference for fining institutions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Libor/ </a:t>
            </a:r>
            <a:r>
              <a:rPr lang="en-US" sz="2000" dirty="0" err="1" smtClean="0"/>
              <a:t>Euribor</a:t>
            </a:r>
            <a:r>
              <a:rPr lang="en-US" sz="2000" dirty="0" smtClean="0"/>
              <a:t> - £757m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FX - £1.4bn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2000" dirty="0" smtClean="0"/>
              <a:t>Gold (Barclays) - £26m</a:t>
            </a:r>
          </a:p>
          <a:p>
            <a:pPr marL="3429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Leaving criminal prosecution to </a:t>
            </a:r>
            <a:r>
              <a:rPr lang="en-US" sz="2400" dirty="0" err="1" smtClean="0"/>
              <a:t>SFO</a:t>
            </a:r>
            <a:endParaRPr lang="en-US" sz="2400" dirty="0" smtClean="0"/>
          </a:p>
          <a:p>
            <a:endParaRPr lang="en-US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A4 Paper (210x297 mm)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“Differences in Approach  between the SFO &amp; the FCA” </vt:lpstr>
      <vt:lpstr>Investigation - SFO</vt:lpstr>
      <vt:lpstr>Investigation - FCA</vt:lpstr>
      <vt:lpstr>Prosecution - SFO</vt:lpstr>
      <vt:lpstr>Enforcement - FCA</vt:lpstr>
      <vt:lpstr>Outcome - SFO</vt:lpstr>
      <vt:lpstr>Outcome - FCA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“Differences in Approach  between the SFO &amp; the FCA” </dc:title>
  <dc:creator>Daniel Burbidge</dc:creator>
  <cp:lastModifiedBy>DanielBurbidge</cp:lastModifiedBy>
  <cp:revision>1</cp:revision>
  <dcterms:modified xsi:type="dcterms:W3CDTF">2016-09-23T18:17:50Z</dcterms:modified>
</cp:coreProperties>
</file>