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1" r:id="rId3"/>
    <p:sldId id="269" r:id="rId4"/>
    <p:sldId id="274" r:id="rId5"/>
    <p:sldId id="271" r:id="rId6"/>
    <p:sldId id="272" r:id="rId7"/>
    <p:sldId id="257" r:id="rId8"/>
    <p:sldId id="258" r:id="rId9"/>
    <p:sldId id="259" r:id="rId10"/>
    <p:sldId id="260" r:id="rId11"/>
    <p:sldId id="264" r:id="rId12"/>
    <p:sldId id="282" r:id="rId13"/>
    <p:sldId id="283" r:id="rId14"/>
    <p:sldId id="262" r:id="rId15"/>
    <p:sldId id="275" r:id="rId16"/>
    <p:sldId id="277" r:id="rId17"/>
    <p:sldId id="276" r:id="rId18"/>
    <p:sldId id="280" r:id="rId19"/>
    <p:sldId id="286" r:id="rId2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5681" autoAdjust="0"/>
  </p:normalViewPr>
  <p:slideViewPr>
    <p:cSldViewPr snapToGrid="0" snapToObjects="1">
      <p:cViewPr>
        <p:scale>
          <a:sx n="44" d="100"/>
          <a:sy n="44" d="100"/>
        </p:scale>
        <p:origin x="-498" y="3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DF776983-8368-2442-AB7E-B3E7EAEBAA43}" type="datetimeFigureOut">
              <a:rPr lang="en-US" smtClean="0"/>
              <a:pPr/>
              <a:t>9/20/2016</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81DC4A-635C-3543-8B72-AEED62573A9C}" type="slidenum">
              <a:rPr lang="en-US" smtClean="0"/>
              <a:pPr/>
              <a:t>‹#›</a:t>
            </a:fld>
            <a:endParaRPr lang="en-US"/>
          </a:p>
        </p:txBody>
      </p:sp>
    </p:spTree>
    <p:extLst>
      <p:ext uri="{BB962C8B-B14F-4D97-AF65-F5344CB8AC3E}">
        <p14:creationId xmlns:p14="http://schemas.microsoft.com/office/powerpoint/2010/main" val="323523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9F398E74-EF5A-B446-B1F2-4127D78FF936}" type="datetimeFigureOut">
              <a:rPr lang="en-US" smtClean="0"/>
              <a:pPr/>
              <a:t>9/20/2016</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01CC12-AEC0-D24D-9AB4-05E38417FA8B}" type="slidenum">
              <a:rPr lang="en-US" smtClean="0"/>
              <a:pPr/>
              <a:t>‹#›</a:t>
            </a:fld>
            <a:endParaRPr lang="en-US"/>
          </a:p>
        </p:txBody>
      </p:sp>
    </p:spTree>
    <p:extLst>
      <p:ext uri="{BB962C8B-B14F-4D97-AF65-F5344CB8AC3E}">
        <p14:creationId xmlns:p14="http://schemas.microsoft.com/office/powerpoint/2010/main" val="3850766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a:t>
            </a:fld>
            <a:endParaRPr lang="en-US"/>
          </a:p>
        </p:txBody>
      </p:sp>
    </p:spTree>
    <p:extLst>
      <p:ext uri="{BB962C8B-B14F-4D97-AF65-F5344CB8AC3E}">
        <p14:creationId xmlns:p14="http://schemas.microsoft.com/office/powerpoint/2010/main" val="161440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10</a:t>
            </a:fld>
            <a:endParaRPr lang="en-US"/>
          </a:p>
        </p:txBody>
      </p:sp>
    </p:spTree>
    <p:extLst>
      <p:ext uri="{BB962C8B-B14F-4D97-AF65-F5344CB8AC3E}">
        <p14:creationId xmlns:p14="http://schemas.microsoft.com/office/powerpoint/2010/main" val="37846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11</a:t>
            </a:fld>
            <a:endParaRPr lang="en-US"/>
          </a:p>
        </p:txBody>
      </p:sp>
    </p:spTree>
    <p:extLst>
      <p:ext uri="{BB962C8B-B14F-4D97-AF65-F5344CB8AC3E}">
        <p14:creationId xmlns:p14="http://schemas.microsoft.com/office/powerpoint/2010/main" val="15609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01CC12-AEC0-D24D-9AB4-05E38417FA8B}" type="slidenum">
              <a:rPr lang="en-US" smtClean="0"/>
              <a:pPr/>
              <a:t>12</a:t>
            </a:fld>
            <a:endParaRPr lang="en-US"/>
          </a:p>
        </p:txBody>
      </p:sp>
    </p:spTree>
    <p:extLst>
      <p:ext uri="{BB962C8B-B14F-4D97-AF65-F5344CB8AC3E}">
        <p14:creationId xmlns:p14="http://schemas.microsoft.com/office/powerpoint/2010/main" val="48946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01CC12-AEC0-D24D-9AB4-05E38417FA8B}" type="slidenum">
              <a:rPr lang="en-US" smtClean="0"/>
              <a:pPr/>
              <a:t>13</a:t>
            </a:fld>
            <a:endParaRPr lang="en-US"/>
          </a:p>
        </p:txBody>
      </p:sp>
    </p:spTree>
    <p:extLst>
      <p:ext uri="{BB962C8B-B14F-4D97-AF65-F5344CB8AC3E}">
        <p14:creationId xmlns:p14="http://schemas.microsoft.com/office/powerpoint/2010/main" val="416916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FF01CC12-AEC0-D24D-9AB4-05E38417FA8B}" type="slidenum">
              <a:rPr lang="en-US" smtClean="0"/>
              <a:pPr/>
              <a:t>14</a:t>
            </a:fld>
            <a:endParaRPr lang="en-US"/>
          </a:p>
        </p:txBody>
      </p:sp>
    </p:spTree>
    <p:extLst>
      <p:ext uri="{BB962C8B-B14F-4D97-AF65-F5344CB8AC3E}">
        <p14:creationId xmlns:p14="http://schemas.microsoft.com/office/powerpoint/2010/main" val="132882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FF01CC12-AEC0-D24D-9AB4-05E38417FA8B}" type="slidenum">
              <a:rPr lang="en-US" smtClean="0"/>
              <a:pPr/>
              <a:t>15</a:t>
            </a:fld>
            <a:endParaRPr lang="en-US"/>
          </a:p>
        </p:txBody>
      </p:sp>
    </p:spTree>
    <p:extLst>
      <p:ext uri="{BB962C8B-B14F-4D97-AF65-F5344CB8AC3E}">
        <p14:creationId xmlns:p14="http://schemas.microsoft.com/office/powerpoint/2010/main" val="4168337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FF01CC12-AEC0-D24D-9AB4-05E38417FA8B}" type="slidenum">
              <a:rPr lang="en-US" smtClean="0"/>
              <a:pPr/>
              <a:t>16</a:t>
            </a:fld>
            <a:endParaRPr lang="en-US"/>
          </a:p>
        </p:txBody>
      </p:sp>
    </p:spTree>
    <p:extLst>
      <p:ext uri="{BB962C8B-B14F-4D97-AF65-F5344CB8AC3E}">
        <p14:creationId xmlns:p14="http://schemas.microsoft.com/office/powerpoint/2010/main" val="4205516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FF01CC12-AEC0-D24D-9AB4-05E38417FA8B}" type="slidenum">
              <a:rPr lang="en-US" smtClean="0"/>
              <a:pPr/>
              <a:t>17</a:t>
            </a:fld>
            <a:endParaRPr lang="en-US"/>
          </a:p>
        </p:txBody>
      </p:sp>
    </p:spTree>
    <p:extLst>
      <p:ext uri="{BB962C8B-B14F-4D97-AF65-F5344CB8AC3E}">
        <p14:creationId xmlns:p14="http://schemas.microsoft.com/office/powerpoint/2010/main" val="1284580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18</a:t>
            </a:fld>
            <a:endParaRPr lang="en-US"/>
          </a:p>
        </p:txBody>
      </p:sp>
    </p:spTree>
    <p:extLst>
      <p:ext uri="{BB962C8B-B14F-4D97-AF65-F5344CB8AC3E}">
        <p14:creationId xmlns:p14="http://schemas.microsoft.com/office/powerpoint/2010/main" val="264348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01CC12-AEC0-D24D-9AB4-05E38417FA8B}" type="slidenum">
              <a:rPr lang="en-US" smtClean="0"/>
              <a:pPr/>
              <a:t>19</a:t>
            </a:fld>
            <a:endParaRPr lang="en-US"/>
          </a:p>
        </p:txBody>
      </p:sp>
    </p:spTree>
    <p:extLst>
      <p:ext uri="{BB962C8B-B14F-4D97-AF65-F5344CB8AC3E}">
        <p14:creationId xmlns:p14="http://schemas.microsoft.com/office/powerpoint/2010/main" val="285598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FF01CC12-AEC0-D24D-9AB4-05E38417FA8B}" type="slidenum">
              <a:rPr lang="en-US" smtClean="0"/>
              <a:pPr/>
              <a:t>2</a:t>
            </a:fld>
            <a:endParaRPr lang="en-US"/>
          </a:p>
        </p:txBody>
      </p:sp>
    </p:spTree>
    <p:extLst>
      <p:ext uri="{BB962C8B-B14F-4D97-AF65-F5344CB8AC3E}">
        <p14:creationId xmlns:p14="http://schemas.microsoft.com/office/powerpoint/2010/main" val="317747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01CC12-AEC0-D24D-9AB4-05E38417FA8B}" type="slidenum">
              <a:rPr lang="en-US" smtClean="0"/>
              <a:pPr/>
              <a:t>3</a:t>
            </a:fld>
            <a:endParaRPr lang="en-US"/>
          </a:p>
        </p:txBody>
      </p:sp>
    </p:spTree>
    <p:extLst>
      <p:ext uri="{BB962C8B-B14F-4D97-AF65-F5344CB8AC3E}">
        <p14:creationId xmlns:p14="http://schemas.microsoft.com/office/powerpoint/2010/main" val="293056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01CC12-AEC0-D24D-9AB4-05E38417FA8B}" type="slidenum">
              <a:rPr lang="en-US" smtClean="0"/>
              <a:pPr/>
              <a:t>4</a:t>
            </a:fld>
            <a:endParaRPr lang="en-US"/>
          </a:p>
        </p:txBody>
      </p:sp>
    </p:spTree>
    <p:extLst>
      <p:ext uri="{BB962C8B-B14F-4D97-AF65-F5344CB8AC3E}">
        <p14:creationId xmlns:p14="http://schemas.microsoft.com/office/powerpoint/2010/main" val="321151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01CC12-AEC0-D24D-9AB4-05E38417FA8B}" type="slidenum">
              <a:rPr lang="en-US" smtClean="0"/>
              <a:pPr/>
              <a:t>5</a:t>
            </a:fld>
            <a:endParaRPr lang="en-US"/>
          </a:p>
        </p:txBody>
      </p:sp>
    </p:spTree>
    <p:extLst>
      <p:ext uri="{BB962C8B-B14F-4D97-AF65-F5344CB8AC3E}">
        <p14:creationId xmlns:p14="http://schemas.microsoft.com/office/powerpoint/2010/main" val="427945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01CC12-AEC0-D24D-9AB4-05E38417FA8B}" type="slidenum">
              <a:rPr lang="en-US" smtClean="0"/>
              <a:pPr/>
              <a:t>6</a:t>
            </a:fld>
            <a:endParaRPr lang="en-US"/>
          </a:p>
        </p:txBody>
      </p:sp>
    </p:spTree>
    <p:extLst>
      <p:ext uri="{BB962C8B-B14F-4D97-AF65-F5344CB8AC3E}">
        <p14:creationId xmlns:p14="http://schemas.microsoft.com/office/powerpoint/2010/main" val="379103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7</a:t>
            </a:fld>
            <a:endParaRPr lang="en-US"/>
          </a:p>
        </p:txBody>
      </p:sp>
    </p:spTree>
    <p:extLst>
      <p:ext uri="{BB962C8B-B14F-4D97-AF65-F5344CB8AC3E}">
        <p14:creationId xmlns:p14="http://schemas.microsoft.com/office/powerpoint/2010/main" val="201795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8</a:t>
            </a:fld>
            <a:endParaRPr lang="en-US"/>
          </a:p>
        </p:txBody>
      </p:sp>
    </p:spTree>
    <p:extLst>
      <p:ext uri="{BB962C8B-B14F-4D97-AF65-F5344CB8AC3E}">
        <p14:creationId xmlns:p14="http://schemas.microsoft.com/office/powerpoint/2010/main" val="48571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9</a:t>
            </a:fld>
            <a:endParaRPr lang="en-US"/>
          </a:p>
        </p:txBody>
      </p:sp>
    </p:spTree>
    <p:extLst>
      <p:ext uri="{BB962C8B-B14F-4D97-AF65-F5344CB8AC3E}">
        <p14:creationId xmlns:p14="http://schemas.microsoft.com/office/powerpoint/2010/main" val="136902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11423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19546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262589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21792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D8E62AD-AD82-344E-8167-9ACAFEDA19E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5597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D8E62AD-AD82-344E-8167-9ACAFEDA19EE}"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700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D8E62AD-AD82-344E-8167-9ACAFEDA19EE}" type="datetimeFigureOut">
              <a:rPr lang="en-US" smtClean="0"/>
              <a:pPr/>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37810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D8E62AD-AD82-344E-8167-9ACAFEDA19EE}" type="datetimeFigureOut">
              <a:rPr lang="en-US" smtClean="0"/>
              <a:pPr/>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150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E62AD-AD82-344E-8167-9ACAFEDA19EE}" type="datetimeFigureOut">
              <a:rPr lang="en-US" smtClean="0"/>
              <a:pPr/>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75855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8E62AD-AD82-344E-8167-9ACAFEDA19EE}"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291705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8E62AD-AD82-344E-8167-9ACAFEDA19EE}"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72172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E62AD-AD82-344E-8167-9ACAFEDA19EE}" type="datetimeFigureOut">
              <a:rPr lang="en-US" smtClean="0"/>
              <a:pPr/>
              <a:t>9/20/2016</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F043C-71AC-3B45-BE01-C0605DB4900E}" type="slidenum">
              <a:rPr lang="en-US" smtClean="0"/>
              <a:pPr/>
              <a:t>‹#›</a:t>
            </a:fld>
            <a:endParaRPr lang="en-US"/>
          </a:p>
        </p:txBody>
      </p:sp>
    </p:spTree>
    <p:extLst>
      <p:ext uri="{BB962C8B-B14F-4D97-AF65-F5344CB8AC3E}">
        <p14:creationId xmlns:p14="http://schemas.microsoft.com/office/powerpoint/2010/main" val="219016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411896"/>
            <a:ext cx="7772400" cy="1311965"/>
          </a:xfrm>
        </p:spPr>
        <p:txBody>
          <a:bodyPr>
            <a:normAutofit/>
          </a:bodyPr>
          <a:lstStyle/>
          <a:p>
            <a:r>
              <a:rPr lang="en-GB" sz="3600" b="1" dirty="0" smtClean="0">
                <a:solidFill>
                  <a:srgbClr val="002060"/>
                </a:solidFill>
              </a:rPr>
              <a:t>“Common Law Offences and Markets”</a:t>
            </a:r>
            <a:endParaRPr lang="en-US" dirty="0">
              <a:solidFill>
                <a:srgbClr val="002060"/>
              </a:solidFill>
            </a:endParaRPr>
          </a:p>
        </p:txBody>
      </p:sp>
      <p:sp>
        <p:nvSpPr>
          <p:cNvPr id="3" name="Subtitle 2"/>
          <p:cNvSpPr>
            <a:spLocks noGrp="1"/>
          </p:cNvSpPr>
          <p:nvPr>
            <p:ph type="subTitle" idx="1"/>
          </p:nvPr>
        </p:nvSpPr>
        <p:spPr/>
        <p:txBody>
          <a:bodyPr/>
          <a:lstStyle/>
          <a:p>
            <a:endParaRPr lang="en-GB" b="1" dirty="0" smtClean="0">
              <a:solidFill>
                <a:srgbClr val="002060"/>
              </a:solidFill>
            </a:endParaRPr>
          </a:p>
          <a:p>
            <a:r>
              <a:rPr lang="en-GB" b="1" dirty="0" smtClean="0">
                <a:solidFill>
                  <a:srgbClr val="002060"/>
                </a:solidFill>
              </a:rPr>
              <a:t>Tony Shaw QC </a:t>
            </a:r>
          </a:p>
          <a:p>
            <a:endParaRPr lang="en-US" dirty="0"/>
          </a:p>
        </p:txBody>
      </p:sp>
      <p:pic>
        <p:nvPicPr>
          <p:cNvPr id="6" name="Picture 5" descr="18 Red Lion Court Logo (CMYK) transp large close cropped"/>
          <p:cNvPicPr/>
          <p:nvPr/>
        </p:nvPicPr>
        <p:blipFill>
          <a:blip r:embed="rId3" cstate="print"/>
          <a:srcRect/>
          <a:stretch>
            <a:fillRect/>
          </a:stretch>
        </p:blipFill>
        <p:spPr bwMode="auto">
          <a:xfrm>
            <a:off x="7465925" y="-1"/>
            <a:ext cx="2059075" cy="1786271"/>
          </a:xfrm>
          <a:prstGeom prst="rect">
            <a:avLst/>
          </a:prstGeom>
          <a:noFill/>
        </p:spPr>
      </p:pic>
    </p:spTree>
    <p:extLst>
      <p:ext uri="{BB962C8B-B14F-4D97-AF65-F5344CB8AC3E}">
        <p14:creationId xmlns:p14="http://schemas.microsoft.com/office/powerpoint/2010/main" val="88390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1355"/>
            <a:ext cx="8229600" cy="5844810"/>
          </a:xfrm>
        </p:spPr>
        <p:txBody>
          <a:bodyPr>
            <a:normAutofit fontScale="25000" lnSpcReduction="20000"/>
          </a:bodyPr>
          <a:lstStyle/>
          <a:p>
            <a:pPr marL="457200" lvl="1" indent="0" algn="just">
              <a:buNone/>
            </a:pPr>
            <a:endParaRPr lang="en-GB" sz="5500" dirty="0" smtClean="0">
              <a:solidFill>
                <a:srgbClr val="002060"/>
              </a:solidFill>
            </a:endParaRPr>
          </a:p>
          <a:p>
            <a:pPr marL="457200" lvl="1" indent="0" algn="just">
              <a:buNone/>
            </a:pPr>
            <a:r>
              <a:rPr lang="en-GB" sz="7200" b="1" dirty="0">
                <a:solidFill>
                  <a:srgbClr val="002060"/>
                </a:solidFill>
              </a:rPr>
              <a:t>(6) Ruled common law offences subsisted</a:t>
            </a:r>
            <a:r>
              <a:rPr lang="en-GB" sz="7200" b="1" dirty="0" smtClean="0">
                <a:solidFill>
                  <a:srgbClr val="002060"/>
                </a:solidFill>
              </a:rPr>
              <a:t>.</a:t>
            </a:r>
          </a:p>
          <a:p>
            <a:pPr marL="457200" lvl="1" indent="0" algn="just">
              <a:buNone/>
            </a:pPr>
            <a:r>
              <a:rPr lang="en-GB" sz="7200" b="1" dirty="0" smtClean="0">
                <a:solidFill>
                  <a:srgbClr val="002060"/>
                </a:solidFill>
              </a:rPr>
              <a:t> </a:t>
            </a:r>
          </a:p>
          <a:p>
            <a:pPr marL="457200" lvl="1" indent="0" algn="just">
              <a:buNone/>
            </a:pPr>
            <a:r>
              <a:rPr lang="en-GB" sz="7200" b="1" dirty="0" smtClean="0">
                <a:solidFill>
                  <a:srgbClr val="002060"/>
                </a:solidFill>
              </a:rPr>
              <a:t>(7) Ignored some of the defence points. </a:t>
            </a:r>
          </a:p>
          <a:p>
            <a:pPr marL="457200" lvl="1" indent="0" algn="just">
              <a:buNone/>
            </a:pPr>
            <a:endParaRPr lang="en-GB" sz="7200" b="1" dirty="0">
              <a:solidFill>
                <a:srgbClr val="002060"/>
              </a:solidFill>
            </a:endParaRPr>
          </a:p>
          <a:p>
            <a:pPr marL="457200" lvl="1" indent="0" algn="just">
              <a:buNone/>
            </a:pPr>
            <a:r>
              <a:rPr lang="en-GB" sz="7200" dirty="0" smtClean="0">
                <a:solidFill>
                  <a:srgbClr val="002060"/>
                </a:solidFill>
              </a:rPr>
              <a:t>(</a:t>
            </a:r>
            <a:r>
              <a:rPr lang="en-GB" sz="7200" b="1" dirty="0" smtClean="0">
                <a:solidFill>
                  <a:srgbClr val="002060"/>
                </a:solidFill>
              </a:rPr>
              <a:t>8) </a:t>
            </a:r>
            <a:r>
              <a:rPr lang="en-GB" sz="7200" b="1" dirty="0">
                <a:solidFill>
                  <a:srgbClr val="002060"/>
                </a:solidFill>
              </a:rPr>
              <a:t>His exhortations from the Bench were regarded as a “</a:t>
            </a:r>
            <a:r>
              <a:rPr lang="en-GB" sz="7200" b="1" i="1" dirty="0">
                <a:solidFill>
                  <a:srgbClr val="002060"/>
                </a:solidFill>
              </a:rPr>
              <a:t>genteel sanction for food </a:t>
            </a:r>
            <a:r>
              <a:rPr lang="en-GB" sz="7200" b="1" i="1" dirty="0" smtClean="0">
                <a:solidFill>
                  <a:srgbClr val="002060"/>
                </a:solidFill>
              </a:rPr>
              <a:t>riots.</a:t>
            </a:r>
            <a:r>
              <a:rPr lang="en-GB" sz="7200" b="1" dirty="0" smtClean="0">
                <a:solidFill>
                  <a:srgbClr val="002060"/>
                </a:solidFill>
              </a:rPr>
              <a:t>”  </a:t>
            </a:r>
          </a:p>
          <a:p>
            <a:pPr marL="457200" lvl="1" indent="0" algn="just">
              <a:buNone/>
            </a:pPr>
            <a:endParaRPr lang="en-GB" sz="7200" b="1" dirty="0">
              <a:solidFill>
                <a:srgbClr val="002060"/>
              </a:solidFill>
            </a:endParaRPr>
          </a:p>
          <a:p>
            <a:pPr marL="457200" lvl="1" indent="0" algn="just">
              <a:buNone/>
            </a:pPr>
            <a:r>
              <a:rPr lang="en-GB" sz="7200" b="1" dirty="0" smtClean="0">
                <a:solidFill>
                  <a:srgbClr val="002060"/>
                </a:solidFill>
              </a:rPr>
              <a:t>(9) </a:t>
            </a:r>
            <a:r>
              <a:rPr lang="en-GB" sz="7200" b="1" dirty="0">
                <a:solidFill>
                  <a:srgbClr val="002060"/>
                </a:solidFill>
              </a:rPr>
              <a:t>Busby (convicted of </a:t>
            </a:r>
            <a:r>
              <a:rPr lang="en-GB" sz="7200" b="1" dirty="0" err="1">
                <a:solidFill>
                  <a:srgbClr val="002060"/>
                </a:solidFill>
              </a:rPr>
              <a:t>regrating</a:t>
            </a:r>
            <a:r>
              <a:rPr lang="en-GB" sz="7200" b="1" dirty="0">
                <a:solidFill>
                  <a:srgbClr val="002060"/>
                </a:solidFill>
              </a:rPr>
              <a:t>), nearly lynched and his home </a:t>
            </a:r>
            <a:r>
              <a:rPr lang="en-GB" sz="7200" b="1" dirty="0" smtClean="0">
                <a:solidFill>
                  <a:srgbClr val="002060"/>
                </a:solidFill>
              </a:rPr>
              <a:t>gutted.</a:t>
            </a:r>
            <a:endParaRPr lang="en-GB" sz="7200" b="1" dirty="0">
              <a:solidFill>
                <a:srgbClr val="002060"/>
              </a:solidFill>
            </a:endParaRPr>
          </a:p>
          <a:p>
            <a:pPr marL="457200" lvl="1" indent="0" algn="just">
              <a:buNone/>
            </a:pPr>
            <a:endParaRPr lang="en-GB" sz="7200" dirty="0" smtClean="0">
              <a:solidFill>
                <a:srgbClr val="002060"/>
              </a:solidFill>
            </a:endParaRPr>
          </a:p>
          <a:p>
            <a:pPr marL="457200" lvl="1" indent="0" algn="just">
              <a:buNone/>
            </a:pPr>
            <a:r>
              <a:rPr lang="en-GB" sz="7200" dirty="0" smtClean="0"/>
              <a:t>Lord Campbell (Lives of the Chief Justices) called </a:t>
            </a:r>
            <a:r>
              <a:rPr lang="en-GB" sz="7200" i="1" dirty="0" smtClean="0"/>
              <a:t>Waddington</a:t>
            </a:r>
            <a:r>
              <a:rPr lang="en-GB" sz="7200" dirty="0" smtClean="0"/>
              <a:t>  an “</a:t>
            </a:r>
            <a:r>
              <a:rPr lang="en-GB" sz="7200" i="1" dirty="0" smtClean="0"/>
              <a:t>absurd </a:t>
            </a:r>
            <a:r>
              <a:rPr lang="en-GB" sz="7200" i="1" dirty="0"/>
              <a:t>doctrine</a:t>
            </a:r>
            <a:r>
              <a:rPr lang="en-GB" sz="7200" dirty="0"/>
              <a:t>” about an “</a:t>
            </a:r>
            <a:r>
              <a:rPr lang="en-GB" sz="7200" i="1" dirty="0"/>
              <a:t>imaginary crime</a:t>
            </a:r>
            <a:r>
              <a:rPr lang="en-GB" sz="7200" dirty="0" smtClean="0"/>
              <a:t>.”</a:t>
            </a:r>
          </a:p>
          <a:p>
            <a:pPr marL="457200" lvl="1" indent="0" algn="just">
              <a:buNone/>
            </a:pPr>
            <a:endParaRPr lang="en-GB" sz="7200" dirty="0" smtClean="0"/>
          </a:p>
          <a:p>
            <a:pPr marL="457200" lvl="1" indent="0" algn="just">
              <a:buNone/>
            </a:pPr>
            <a:r>
              <a:rPr lang="en-GB" sz="7200" dirty="0" smtClean="0"/>
              <a:t>Sherwin said of Kenyon: “</a:t>
            </a:r>
            <a:r>
              <a:rPr lang="en-GB" sz="7200" i="1" dirty="0"/>
              <a:t>one of the most cruel, vindictive, and merciless characters that ever disgraced the </a:t>
            </a:r>
            <a:r>
              <a:rPr lang="en-GB" sz="7200" i="1" dirty="0" smtClean="0"/>
              <a:t>bench” </a:t>
            </a:r>
            <a:r>
              <a:rPr lang="en-GB" sz="7200" dirty="0"/>
              <a:t>who sentenced</a:t>
            </a:r>
            <a:r>
              <a:rPr lang="en-GB" sz="7200" i="1" dirty="0"/>
              <a:t>  ‘this worthy and respectable man </a:t>
            </a:r>
            <a:r>
              <a:rPr lang="en-GB" sz="7200" dirty="0"/>
              <a:t>[Waddington]</a:t>
            </a:r>
            <a:r>
              <a:rPr lang="en-GB" sz="7200" i="1" dirty="0"/>
              <a:t> to be imprisoned as well as fined, which, considering that it dissolved all his contracts, produced a forfeiture of his deposits, and caused a run upon his house and his bank, was, in fact, sentencing him to ruin, and almost to actual </a:t>
            </a:r>
            <a:r>
              <a:rPr lang="en-GB" sz="7200" i="1" dirty="0" smtClean="0"/>
              <a:t>beggary.”</a:t>
            </a:r>
            <a:endParaRPr lang="en-GB" sz="7200" dirty="0"/>
          </a:p>
          <a:p>
            <a:pPr marL="457200" lvl="1" indent="0" algn="just">
              <a:buNone/>
            </a:pPr>
            <a:endParaRPr lang="en-GB" sz="7200" b="1" dirty="0">
              <a:solidFill>
                <a:srgbClr val="002060"/>
              </a:solidFill>
            </a:endParaRPr>
          </a:p>
          <a:p>
            <a:pPr marL="457200" lvl="1" indent="0" algn="just">
              <a:buNone/>
            </a:pPr>
            <a:r>
              <a:rPr lang="en-GB" sz="7200" b="1" dirty="0">
                <a:solidFill>
                  <a:srgbClr val="002060"/>
                </a:solidFill>
              </a:rPr>
              <a:t>Kenyon retired 1802, succeeded by Edward Laws (one of Waddington’s 7 barristers) who as Lord Ellenborough took a different line. In effect prosecutions </a:t>
            </a:r>
            <a:r>
              <a:rPr lang="en-GB" sz="7200" b="1" dirty="0" smtClean="0">
                <a:solidFill>
                  <a:srgbClr val="002060"/>
                </a:solidFill>
              </a:rPr>
              <a:t>stopped.</a:t>
            </a:r>
            <a:endParaRPr lang="en-GB" sz="7200" b="1" dirty="0">
              <a:solidFill>
                <a:srgbClr val="002060"/>
              </a:solidFill>
            </a:endParaRPr>
          </a:p>
          <a:p>
            <a:pPr marL="457200" lvl="1" indent="0" algn="just">
              <a:buNone/>
            </a:pPr>
            <a:endParaRPr lang="en-GB" sz="7200" dirty="0" smtClean="0">
              <a:solidFill>
                <a:srgbClr val="002060"/>
              </a:solidFill>
            </a:endParaRPr>
          </a:p>
          <a:p>
            <a:pPr marL="457200" lvl="1" indent="0" algn="just">
              <a:buNone/>
            </a:pPr>
            <a:endParaRPr lang="en-GB" sz="2400" dirty="0" smtClean="0">
              <a:solidFill>
                <a:srgbClr val="002060"/>
              </a:solidFill>
            </a:endParaRPr>
          </a:p>
          <a:p>
            <a:pPr marL="457200" lvl="1" indent="0" algn="just">
              <a:buNone/>
            </a:pPr>
            <a:endParaRPr lang="en-GB" sz="2400" dirty="0">
              <a:solidFill>
                <a:srgbClr val="002060"/>
              </a:solidFill>
            </a:endParaRPr>
          </a:p>
          <a:p>
            <a:pPr marL="457200" lvl="1" indent="0" algn="just">
              <a:buNone/>
            </a:pPr>
            <a:r>
              <a:rPr lang="en-GB" sz="2400" dirty="0" smtClean="0">
                <a:solidFill>
                  <a:srgbClr val="002060"/>
                </a:solidFill>
              </a:rPr>
              <a:t> </a:t>
            </a:r>
            <a:endParaRPr lang="en-GB" sz="2400" dirty="0">
              <a:solidFill>
                <a:srgbClr val="002060"/>
              </a:solidFill>
            </a:endParaRPr>
          </a:p>
          <a:p>
            <a:pPr lvl="1">
              <a:buNone/>
            </a:pPr>
            <a:endParaRPr lang="en-GB" sz="2400" dirty="0"/>
          </a:p>
        </p:txBody>
      </p:sp>
    </p:spTree>
    <p:extLst>
      <p:ext uri="{BB962C8B-B14F-4D97-AF65-F5344CB8AC3E}">
        <p14:creationId xmlns:p14="http://schemas.microsoft.com/office/powerpoint/2010/main" val="132195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De </a:t>
            </a:r>
            <a:r>
              <a:rPr lang="en-GB" b="1" dirty="0" err="1" smtClean="0">
                <a:solidFill>
                  <a:srgbClr val="002060"/>
                </a:solidFill>
              </a:rPr>
              <a:t>Berenger</a:t>
            </a:r>
            <a:endParaRPr lang="en-GB" b="1" dirty="0">
              <a:solidFill>
                <a:srgbClr val="002060"/>
              </a:solidFill>
            </a:endParaRPr>
          </a:p>
        </p:txBody>
      </p:sp>
      <p:sp>
        <p:nvSpPr>
          <p:cNvPr id="3" name="Content Placeholder 2"/>
          <p:cNvSpPr>
            <a:spLocks noGrp="1"/>
          </p:cNvSpPr>
          <p:nvPr>
            <p:ph idx="1"/>
          </p:nvPr>
        </p:nvSpPr>
        <p:spPr>
          <a:xfrm>
            <a:off x="838200" y="1286540"/>
            <a:ext cx="8229600" cy="5156791"/>
          </a:xfrm>
        </p:spPr>
        <p:txBody>
          <a:bodyPr>
            <a:normAutofit/>
          </a:bodyPr>
          <a:lstStyle/>
          <a:p>
            <a:pPr algn="just">
              <a:buNone/>
            </a:pPr>
            <a:r>
              <a:rPr lang="en-GB" sz="2000" b="1" dirty="0" smtClean="0"/>
              <a:t>Ellenborough also tried the De </a:t>
            </a:r>
            <a:r>
              <a:rPr lang="en-GB" sz="2000" b="1" dirty="0" err="1" smtClean="0"/>
              <a:t>Berenger</a:t>
            </a:r>
            <a:r>
              <a:rPr lang="en-GB" sz="2000" b="1" dirty="0" smtClean="0"/>
              <a:t> case (1814) </a:t>
            </a:r>
          </a:p>
          <a:p>
            <a:pPr algn="just">
              <a:buNone/>
            </a:pPr>
            <a:r>
              <a:rPr lang="en-GB" sz="2000" dirty="0" smtClean="0"/>
              <a:t>	a successful conspiracy </a:t>
            </a:r>
            <a:r>
              <a:rPr lang="en-GB" sz="2000" dirty="0"/>
              <a:t>“</a:t>
            </a:r>
            <a:r>
              <a:rPr lang="en-GB" sz="2000" i="1" dirty="0"/>
              <a:t>by false rumours to raise the price of public funds and securities</a:t>
            </a:r>
            <a:r>
              <a:rPr lang="en-GB" sz="2000" dirty="0"/>
              <a:t>” by spreading reports through by uniformed couriers wearing white Bourbon cockades about the death and dismemberment of </a:t>
            </a:r>
            <a:r>
              <a:rPr lang="en-GB" sz="2000" dirty="0" smtClean="0"/>
              <a:t>Napoleon from Cossack sabres.</a:t>
            </a:r>
          </a:p>
          <a:p>
            <a:pPr algn="just">
              <a:buNone/>
            </a:pPr>
            <a:endParaRPr lang="en-GB" sz="2000" dirty="0" smtClean="0"/>
          </a:p>
          <a:p>
            <a:pPr algn="just">
              <a:buNone/>
            </a:pPr>
            <a:r>
              <a:rPr lang="en-GB" sz="2000" dirty="0" smtClean="0"/>
              <a:t>Infamous case - defence asked to start their case 13 hours of evidence at 10:00 pm. Court adjourned at 3:00 am</a:t>
            </a:r>
          </a:p>
          <a:p>
            <a:pPr algn="just">
              <a:buNone/>
            </a:pPr>
            <a:r>
              <a:rPr lang="en-GB" sz="2000" dirty="0" smtClean="0"/>
              <a:t>Lord Cochrane defendant – Society hero- dashing frigate captain –  Order of the Bath – role model for </a:t>
            </a:r>
            <a:r>
              <a:rPr lang="en-GB" sz="2000" dirty="0" err="1" smtClean="0"/>
              <a:t>Hornblower</a:t>
            </a:r>
            <a:r>
              <a:rPr lang="en-GB" sz="2000" dirty="0" smtClean="0"/>
              <a:t> and Jack Aubrey.  Colourful later career.</a:t>
            </a:r>
          </a:p>
          <a:p>
            <a:pPr algn="just">
              <a:buNone/>
            </a:pPr>
            <a:endParaRPr lang="en-GB" sz="2000" dirty="0"/>
          </a:p>
          <a:p>
            <a:pPr algn="just">
              <a:buNone/>
            </a:pPr>
            <a:r>
              <a:rPr lang="en-GB" sz="2000" dirty="0" smtClean="0"/>
              <a:t>References made to raising the price of commodities in market and “vendible commodities.”</a:t>
            </a:r>
          </a:p>
          <a:p>
            <a:pPr algn="just">
              <a:buNone/>
            </a:pPr>
            <a:endParaRPr lang="en-GB" sz="2000" dirty="0" smtClean="0"/>
          </a:p>
          <a:p>
            <a:pPr algn="just">
              <a:buNone/>
            </a:pPr>
            <a:endParaRPr lang="en-GB" sz="4400"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Abolition</a:t>
            </a:r>
            <a:endParaRPr lang="en-GB" b="1"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a:solidFill>
                  <a:schemeClr val="tx2"/>
                </a:solidFill>
              </a:rPr>
              <a:t>The </a:t>
            </a:r>
            <a:r>
              <a:rPr lang="en-GB" i="1" dirty="0">
                <a:solidFill>
                  <a:schemeClr val="tx2"/>
                </a:solidFill>
              </a:rPr>
              <a:t>Forestalling, </a:t>
            </a:r>
            <a:r>
              <a:rPr lang="en-GB" i="1" dirty="0" err="1">
                <a:solidFill>
                  <a:schemeClr val="tx2"/>
                </a:solidFill>
              </a:rPr>
              <a:t>Regrating</a:t>
            </a:r>
            <a:r>
              <a:rPr lang="en-GB" i="1" dirty="0">
                <a:solidFill>
                  <a:schemeClr val="tx2"/>
                </a:solidFill>
              </a:rPr>
              <a:t> </a:t>
            </a:r>
            <a:r>
              <a:rPr lang="en-GB" i="1" dirty="0" err="1">
                <a:solidFill>
                  <a:schemeClr val="tx2"/>
                </a:solidFill>
              </a:rPr>
              <a:t>etc</a:t>
            </a:r>
            <a:r>
              <a:rPr lang="en-GB" i="1" dirty="0">
                <a:solidFill>
                  <a:schemeClr val="tx2"/>
                </a:solidFill>
              </a:rPr>
              <a:t> Act</a:t>
            </a:r>
            <a:r>
              <a:rPr lang="en-GB" dirty="0">
                <a:solidFill>
                  <a:schemeClr val="tx2"/>
                </a:solidFill>
              </a:rPr>
              <a:t> 1844 </a:t>
            </a:r>
            <a:r>
              <a:rPr lang="en-GB" dirty="0" smtClean="0">
                <a:solidFill>
                  <a:schemeClr val="tx2"/>
                </a:solidFill>
              </a:rPr>
              <a:t>abolished the offences. </a:t>
            </a:r>
          </a:p>
          <a:p>
            <a:pPr marL="0" indent="0">
              <a:buNone/>
            </a:pPr>
            <a:r>
              <a:rPr lang="en-GB" dirty="0" smtClean="0">
                <a:solidFill>
                  <a:schemeClr val="tx2"/>
                </a:solidFill>
              </a:rPr>
              <a:t>But s.4 stated nothing in the Act applied</a:t>
            </a:r>
          </a:p>
          <a:p>
            <a:pPr marL="0" indent="0">
              <a:buNone/>
            </a:pPr>
            <a:r>
              <a:rPr lang="en-GB" dirty="0"/>
              <a:t>"</a:t>
            </a:r>
            <a:r>
              <a:rPr lang="en-GB" i="1" dirty="0"/>
              <a:t>to the offence of knowingly and fraudulently spreading or conspiring to spread any false rumour with intent to enhance or decry the price of any goods or merchandise, or to the offence of preventing or endeavouring to prevent by force or threats any goods, wares or merchandise being brought to any fair or market, but that every offence may be inquired of, tried and punished as if this act had not been passed</a:t>
            </a:r>
            <a:r>
              <a:rPr lang="en-GB" dirty="0"/>
              <a:t>."</a:t>
            </a:r>
            <a:endParaRPr lang="en-GB" dirty="0" smtClean="0"/>
          </a:p>
          <a:p>
            <a:pPr marL="0" indent="0">
              <a:buNone/>
            </a:pPr>
            <a:endParaRPr lang="en-GB" dirty="0"/>
          </a:p>
        </p:txBody>
      </p:sp>
    </p:spTree>
    <p:extLst>
      <p:ext uri="{BB962C8B-B14F-4D97-AF65-F5344CB8AC3E}">
        <p14:creationId xmlns:p14="http://schemas.microsoft.com/office/powerpoint/2010/main" val="35254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94882"/>
            <a:ext cx="8915400" cy="5905918"/>
          </a:xfrm>
        </p:spPr>
        <p:txBody>
          <a:bodyPr>
            <a:normAutofit fontScale="92500"/>
          </a:bodyPr>
          <a:lstStyle/>
          <a:p>
            <a:endParaRPr lang="en-GB" sz="2400" dirty="0" smtClean="0"/>
          </a:p>
          <a:p>
            <a:r>
              <a:rPr lang="en-GB" sz="2400" dirty="0" smtClean="0"/>
              <a:t>The offences were cited in the early editions of </a:t>
            </a:r>
            <a:r>
              <a:rPr lang="en-GB" sz="2400" dirty="0" err="1" smtClean="0"/>
              <a:t>Archbold</a:t>
            </a:r>
            <a:r>
              <a:rPr lang="en-GB" sz="2400" dirty="0" smtClean="0"/>
              <a:t> (1-9) 1832- 1841. Thereafter reference was made to the s4 proviso up to 36</a:t>
            </a:r>
            <a:r>
              <a:rPr lang="en-GB" sz="2400" baseline="30000" dirty="0" smtClean="0"/>
              <a:t>th</a:t>
            </a:r>
            <a:r>
              <a:rPr lang="en-GB" sz="2400" dirty="0" smtClean="0"/>
              <a:t> edition in 1966.</a:t>
            </a:r>
          </a:p>
          <a:p>
            <a:pPr marL="0" indent="0">
              <a:buNone/>
            </a:pPr>
            <a:endParaRPr lang="en-GB" sz="2400" dirty="0" smtClean="0"/>
          </a:p>
          <a:p>
            <a:r>
              <a:rPr lang="en-GB" sz="2400" dirty="0" smtClean="0"/>
              <a:t>The </a:t>
            </a:r>
            <a:r>
              <a:rPr lang="en-GB" sz="2400" dirty="0"/>
              <a:t>s4 proviso offences </a:t>
            </a:r>
            <a:r>
              <a:rPr lang="en-GB" sz="2400" dirty="0" smtClean="0"/>
              <a:t>survived in Halsbury’s </a:t>
            </a:r>
            <a:r>
              <a:rPr lang="en-GB" sz="2400" i="1" dirty="0" smtClean="0"/>
              <a:t>Laws of England</a:t>
            </a:r>
            <a:r>
              <a:rPr lang="en-GB" sz="2400" dirty="0" smtClean="0"/>
              <a:t> in its first 3 editions and Cumulative Supplement up to 1973.</a:t>
            </a:r>
          </a:p>
          <a:p>
            <a:endParaRPr lang="en-GB" sz="2400" dirty="0"/>
          </a:p>
          <a:p>
            <a:r>
              <a:rPr lang="en-GB" sz="2400" dirty="0" smtClean="0"/>
              <a:t>Both works were substantially rewritten after that. </a:t>
            </a:r>
          </a:p>
          <a:p>
            <a:endParaRPr lang="en-GB" sz="2400" dirty="0" smtClean="0"/>
          </a:p>
          <a:p>
            <a:r>
              <a:rPr lang="en-GB" sz="2400" dirty="0" smtClean="0"/>
              <a:t>This truncated form of forestalling  appears to have survived, it is simply no longer referred to or has been supplanted by statutory offences.</a:t>
            </a:r>
          </a:p>
          <a:p>
            <a:pPr marL="0" indent="0">
              <a:buNone/>
            </a:pPr>
            <a:endParaRPr lang="en-GB" sz="2400" dirty="0" smtClean="0"/>
          </a:p>
          <a:p>
            <a:r>
              <a:rPr lang="en-GB" sz="2400" i="1" dirty="0" err="1"/>
              <a:t>Karama</a:t>
            </a:r>
            <a:r>
              <a:rPr lang="en-GB" sz="2400" i="1" dirty="0"/>
              <a:t> (1974) </a:t>
            </a:r>
            <a:r>
              <a:rPr lang="en-GB" sz="2400" dirty="0"/>
              <a:t>Lord </a:t>
            </a:r>
            <a:r>
              <a:rPr lang="en-GB" sz="2400" dirty="0" err="1"/>
              <a:t>Halisahm</a:t>
            </a:r>
            <a:r>
              <a:rPr lang="en-GB" sz="2400" dirty="0"/>
              <a:t> - unlawfulness of combinations of merchants rigging the markets was extant.</a:t>
            </a:r>
          </a:p>
          <a:p>
            <a:endParaRPr lang="en-GB" sz="2400" dirty="0" smtClean="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37257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2. Conspiracy to defraud</a:t>
            </a:r>
            <a:endParaRPr lang="en-US" b="1" dirty="0">
              <a:solidFill>
                <a:schemeClr val="tx2"/>
              </a:solidFill>
            </a:endParaRPr>
          </a:p>
        </p:txBody>
      </p:sp>
      <p:sp>
        <p:nvSpPr>
          <p:cNvPr id="3" name="Content Placeholder 2"/>
          <p:cNvSpPr>
            <a:spLocks noGrp="1"/>
          </p:cNvSpPr>
          <p:nvPr>
            <p:ph idx="1"/>
          </p:nvPr>
        </p:nvSpPr>
        <p:spPr>
          <a:xfrm>
            <a:off x="838200" y="1254643"/>
            <a:ext cx="8229600" cy="4871521"/>
          </a:xfrm>
        </p:spPr>
        <p:txBody>
          <a:bodyPr>
            <a:normAutofit fontScale="92500" lnSpcReduction="10000"/>
          </a:bodyPr>
          <a:lstStyle/>
          <a:p>
            <a:pPr>
              <a:buNone/>
            </a:pPr>
            <a:endParaRPr lang="en-US" sz="2200" dirty="0" smtClean="0">
              <a:solidFill>
                <a:srgbClr val="002060"/>
              </a:solidFill>
            </a:endParaRPr>
          </a:p>
          <a:p>
            <a:pPr marL="457200" indent="-457200">
              <a:buAutoNum type="arabicPeriod"/>
            </a:pPr>
            <a:r>
              <a:rPr lang="en-US" sz="2400" dirty="0" smtClean="0">
                <a:solidFill>
                  <a:srgbClr val="002060"/>
                </a:solidFill>
              </a:rPr>
              <a:t>Scott v MPS</a:t>
            </a:r>
          </a:p>
          <a:p>
            <a:pPr marL="400050" lvl="1" indent="0">
              <a:buNone/>
            </a:pPr>
            <a:r>
              <a:rPr lang="en-GB" sz="2000" i="1" dirty="0"/>
              <a:t>an agreement by two or more by dishonesty to deprive a person of something which is his or to which he is or would be or might be entitled and an agreement by two or more by dishonesty to injure some proprietary right of his, suffices to constitute the offence of conspiracy to defraud</a:t>
            </a:r>
            <a:r>
              <a:rPr lang="en-GB" sz="2000" i="1" dirty="0" smtClean="0"/>
              <a:t>.</a:t>
            </a:r>
          </a:p>
          <a:p>
            <a:pPr marL="457200" indent="-457200">
              <a:buAutoNum type="arabicPeriod"/>
            </a:pPr>
            <a:r>
              <a:rPr lang="en-US" sz="2400" dirty="0" err="1" smtClean="0">
                <a:solidFill>
                  <a:srgbClr val="002060"/>
                </a:solidFill>
              </a:rPr>
              <a:t>Welham</a:t>
            </a:r>
            <a:r>
              <a:rPr lang="en-US" sz="2400" dirty="0" smtClean="0">
                <a:solidFill>
                  <a:srgbClr val="002060"/>
                </a:solidFill>
              </a:rPr>
              <a:t> v DPP</a:t>
            </a:r>
          </a:p>
          <a:p>
            <a:pPr marL="457200" indent="-457200">
              <a:buAutoNum type="arabicPeriod"/>
            </a:pPr>
            <a:r>
              <a:rPr lang="en-US" sz="2400" dirty="0" smtClean="0">
                <a:solidFill>
                  <a:srgbClr val="002060"/>
                </a:solidFill>
              </a:rPr>
              <a:t>Wai Yu-Tsang</a:t>
            </a:r>
          </a:p>
          <a:p>
            <a:pPr marL="0" indent="0">
              <a:buNone/>
            </a:pPr>
            <a:endParaRPr lang="en-US" sz="2400" dirty="0">
              <a:solidFill>
                <a:srgbClr val="002060"/>
              </a:solidFill>
            </a:endParaRPr>
          </a:p>
          <a:p>
            <a:pPr marL="0" indent="0">
              <a:buNone/>
            </a:pPr>
            <a:r>
              <a:rPr lang="en-US" sz="2400" dirty="0" smtClean="0">
                <a:solidFill>
                  <a:srgbClr val="002060"/>
                </a:solidFill>
              </a:rPr>
              <a:t>Wide offence. Heavy emphasis on dishonesty</a:t>
            </a:r>
          </a:p>
          <a:p>
            <a:pPr marL="0" indent="0">
              <a:buNone/>
            </a:pPr>
            <a:endParaRPr lang="en-US" sz="2400" dirty="0">
              <a:solidFill>
                <a:srgbClr val="002060"/>
              </a:solidFill>
            </a:endParaRPr>
          </a:p>
          <a:p>
            <a:pPr marL="0" indent="0">
              <a:buNone/>
            </a:pPr>
            <a:r>
              <a:rPr lang="en-US" sz="2800" b="1" dirty="0" smtClean="0">
                <a:solidFill>
                  <a:srgbClr val="002060"/>
                </a:solidFill>
              </a:rPr>
              <a:t>If you do not know the cases or definitions  </a:t>
            </a:r>
          </a:p>
          <a:p>
            <a:pPr marL="0" indent="0">
              <a:buNone/>
            </a:pPr>
            <a:r>
              <a:rPr lang="en-US" sz="2800" b="1" dirty="0" smtClean="0">
                <a:solidFill>
                  <a:srgbClr val="002060"/>
                </a:solidFill>
              </a:rPr>
              <a:t>- read them!</a:t>
            </a:r>
          </a:p>
        </p:txBody>
      </p:sp>
    </p:spTree>
    <p:extLst>
      <p:ext uri="{BB962C8B-B14F-4D97-AF65-F5344CB8AC3E}">
        <p14:creationId xmlns:p14="http://schemas.microsoft.com/office/powerpoint/2010/main" val="3488372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3 Ambit of Conspiracy to Defraud</a:t>
            </a:r>
            <a:endParaRPr lang="en-US" b="1" dirty="0">
              <a:solidFill>
                <a:srgbClr val="002060"/>
              </a:solidFill>
            </a:endParaRPr>
          </a:p>
        </p:txBody>
      </p:sp>
      <p:sp>
        <p:nvSpPr>
          <p:cNvPr id="3" name="Content Placeholder 2"/>
          <p:cNvSpPr>
            <a:spLocks noGrp="1"/>
          </p:cNvSpPr>
          <p:nvPr>
            <p:ph idx="1"/>
          </p:nvPr>
        </p:nvSpPr>
        <p:spPr>
          <a:xfrm>
            <a:off x="838200" y="1254643"/>
            <a:ext cx="8229600" cy="4871521"/>
          </a:xfrm>
        </p:spPr>
        <p:txBody>
          <a:bodyPr>
            <a:normAutofit fontScale="92500" lnSpcReduction="20000"/>
          </a:bodyPr>
          <a:lstStyle/>
          <a:p>
            <a:pPr>
              <a:buNone/>
            </a:pPr>
            <a:r>
              <a:rPr lang="en-US" sz="2200" dirty="0" smtClean="0">
                <a:solidFill>
                  <a:srgbClr val="002060"/>
                </a:solidFill>
              </a:rPr>
              <a:t>It is a c</a:t>
            </a:r>
            <a:r>
              <a:rPr lang="en-US" sz="2400" dirty="0" smtClean="0">
                <a:solidFill>
                  <a:srgbClr val="002060"/>
                </a:solidFill>
              </a:rPr>
              <a:t>ommon Law conspiracy</a:t>
            </a:r>
          </a:p>
          <a:p>
            <a:pPr marL="0" indent="0">
              <a:buNone/>
            </a:pPr>
            <a:endParaRPr lang="en-US" sz="2400" dirty="0" smtClean="0">
              <a:solidFill>
                <a:srgbClr val="002060"/>
              </a:solidFill>
            </a:endParaRPr>
          </a:p>
          <a:p>
            <a:pPr marL="0" indent="0">
              <a:buNone/>
            </a:pPr>
            <a:r>
              <a:rPr lang="en-US" sz="2400" dirty="0" smtClean="0">
                <a:solidFill>
                  <a:srgbClr val="002060"/>
                </a:solidFill>
              </a:rPr>
              <a:t>i.e.  an“ </a:t>
            </a:r>
            <a:r>
              <a:rPr lang="en-GB" sz="2400" i="1" dirty="0" smtClean="0"/>
              <a:t>agreement </a:t>
            </a:r>
            <a:r>
              <a:rPr lang="en-GB" sz="2400" i="1" dirty="0"/>
              <a:t>of two or more to do an unlawful act, or to do a lawful act by unlawful </a:t>
            </a:r>
            <a:r>
              <a:rPr lang="en-GB" sz="2400" i="1" dirty="0" smtClean="0"/>
              <a:t>means” </a:t>
            </a:r>
            <a:r>
              <a:rPr lang="en-GB" sz="2400" i="1" dirty="0" err="1" smtClean="0"/>
              <a:t>Mulcahy</a:t>
            </a:r>
            <a:r>
              <a:rPr lang="en-GB" sz="2400" i="1" dirty="0" smtClean="0"/>
              <a:t> (1868)</a:t>
            </a:r>
          </a:p>
          <a:p>
            <a:pPr marL="0" indent="0">
              <a:buNone/>
            </a:pPr>
            <a:endParaRPr lang="en-US" sz="2400" dirty="0" smtClean="0">
              <a:solidFill>
                <a:srgbClr val="002060"/>
              </a:solidFill>
            </a:endParaRPr>
          </a:p>
          <a:p>
            <a:pPr marL="0" indent="0">
              <a:buNone/>
            </a:pPr>
            <a:r>
              <a:rPr lang="en-US" sz="2400" dirty="0" smtClean="0">
                <a:solidFill>
                  <a:srgbClr val="002060"/>
                </a:solidFill>
              </a:rPr>
              <a:t>An agreement to do a lawful act by lawful means cannot be a conspiracy to defraud: </a:t>
            </a:r>
            <a:r>
              <a:rPr lang="en-US" sz="2400" dirty="0" err="1" smtClean="0">
                <a:solidFill>
                  <a:srgbClr val="002060"/>
                </a:solidFill>
              </a:rPr>
              <a:t>Hickinbottam</a:t>
            </a:r>
            <a:r>
              <a:rPr lang="en-US" sz="2400" dirty="0" smtClean="0">
                <a:solidFill>
                  <a:srgbClr val="002060"/>
                </a:solidFill>
              </a:rPr>
              <a:t> J: </a:t>
            </a:r>
            <a:r>
              <a:rPr lang="en-US" sz="2400" i="1" dirty="0" smtClean="0">
                <a:solidFill>
                  <a:srgbClr val="002060"/>
                </a:solidFill>
              </a:rPr>
              <a:t>Evans </a:t>
            </a:r>
            <a:r>
              <a:rPr lang="en-US" sz="2400" dirty="0" smtClean="0">
                <a:solidFill>
                  <a:srgbClr val="002060"/>
                </a:solidFill>
              </a:rPr>
              <a:t>(2014)</a:t>
            </a:r>
          </a:p>
          <a:p>
            <a:pPr marL="0" indent="0">
              <a:buNone/>
            </a:pPr>
            <a:endParaRPr lang="en-US" sz="2400" dirty="0" smtClean="0">
              <a:solidFill>
                <a:srgbClr val="002060"/>
              </a:solidFill>
            </a:endParaRPr>
          </a:p>
          <a:p>
            <a:pPr marL="0" indent="0">
              <a:buNone/>
            </a:pPr>
            <a:r>
              <a:rPr lang="en-US" sz="2400" i="1" dirty="0" err="1" smtClean="0">
                <a:solidFill>
                  <a:srgbClr val="002060"/>
                </a:solidFill>
              </a:rPr>
              <a:t>Muchahy</a:t>
            </a:r>
            <a:r>
              <a:rPr lang="en-US" sz="2400" dirty="0" smtClean="0">
                <a:solidFill>
                  <a:srgbClr val="002060"/>
                </a:solidFill>
              </a:rPr>
              <a:t> unlawfulness means wrongful, not just criminal. It includes civil wrongs : </a:t>
            </a:r>
            <a:r>
              <a:rPr lang="en-US" sz="2400" i="1" dirty="0" smtClean="0">
                <a:solidFill>
                  <a:srgbClr val="002060"/>
                </a:solidFill>
              </a:rPr>
              <a:t>Warburton </a:t>
            </a:r>
            <a:r>
              <a:rPr lang="en-US" sz="2400" dirty="0" smtClean="0">
                <a:solidFill>
                  <a:srgbClr val="002060"/>
                </a:solidFill>
              </a:rPr>
              <a:t>(1870)</a:t>
            </a:r>
          </a:p>
          <a:p>
            <a:pPr marL="0" indent="0">
              <a:buNone/>
            </a:pPr>
            <a:endParaRPr lang="en-US" sz="2400" dirty="0">
              <a:solidFill>
                <a:srgbClr val="002060"/>
              </a:solidFill>
            </a:endParaRPr>
          </a:p>
          <a:p>
            <a:pPr marL="0" indent="0">
              <a:buNone/>
            </a:pPr>
            <a:r>
              <a:rPr lang="en-GB" sz="2400" dirty="0" smtClean="0">
                <a:solidFill>
                  <a:srgbClr val="002060"/>
                </a:solidFill>
              </a:rPr>
              <a:t>Conspiracy to defraud can therefore include agreements to do that which is not criminal if undertaken by an individual. </a:t>
            </a:r>
          </a:p>
          <a:p>
            <a:pPr marL="0" indent="0">
              <a:buNone/>
            </a:pPr>
            <a:endParaRPr lang="en-GB" sz="2400" dirty="0" smtClean="0">
              <a:solidFill>
                <a:srgbClr val="002060"/>
              </a:solidFill>
            </a:endParaRPr>
          </a:p>
          <a:p>
            <a:pPr marL="0" indent="0">
              <a:buNone/>
            </a:pPr>
            <a:r>
              <a:rPr lang="en-GB" sz="2400" dirty="0" smtClean="0">
                <a:solidFill>
                  <a:srgbClr val="002060"/>
                </a:solidFill>
              </a:rPr>
              <a:t>Still true:  see  Lord Bridge in </a:t>
            </a:r>
            <a:r>
              <a:rPr lang="en-GB" sz="2400" i="1" dirty="0" smtClean="0">
                <a:solidFill>
                  <a:srgbClr val="002060"/>
                </a:solidFill>
              </a:rPr>
              <a:t>Ayres</a:t>
            </a:r>
            <a:r>
              <a:rPr lang="en-GB" sz="2400" dirty="0" smtClean="0">
                <a:solidFill>
                  <a:srgbClr val="002060"/>
                </a:solidFill>
              </a:rPr>
              <a:t> (1984)</a:t>
            </a:r>
            <a:r>
              <a:rPr lang="en-GB" sz="2400" dirty="0">
                <a:solidFill>
                  <a:srgbClr val="002060"/>
                </a:solidFill>
              </a:rPr>
              <a:t> </a:t>
            </a:r>
            <a:r>
              <a:rPr lang="en-GB" sz="2400" dirty="0" smtClean="0">
                <a:solidFill>
                  <a:srgbClr val="002060"/>
                </a:solidFill>
              </a:rPr>
              <a:t>and </a:t>
            </a:r>
            <a:r>
              <a:rPr lang="en-GB" sz="2400" i="1" dirty="0" smtClean="0">
                <a:solidFill>
                  <a:srgbClr val="002060"/>
                </a:solidFill>
              </a:rPr>
              <a:t>Cooke </a:t>
            </a:r>
            <a:r>
              <a:rPr lang="en-GB" sz="2400" dirty="0" smtClean="0">
                <a:solidFill>
                  <a:srgbClr val="002060"/>
                </a:solidFill>
              </a:rPr>
              <a:t>(1986)</a:t>
            </a:r>
            <a:endParaRPr lang="en-GB" sz="2400" dirty="0">
              <a:solidFill>
                <a:srgbClr val="002060"/>
              </a:solidFill>
            </a:endParaRPr>
          </a:p>
        </p:txBody>
      </p:sp>
    </p:spTree>
    <p:extLst>
      <p:ext uri="{BB962C8B-B14F-4D97-AF65-F5344CB8AC3E}">
        <p14:creationId xmlns:p14="http://schemas.microsoft.com/office/powerpoint/2010/main" val="871813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Non-criminal unlawfulness</a:t>
            </a:r>
            <a:endParaRPr lang="en-US" b="1" dirty="0">
              <a:solidFill>
                <a:srgbClr val="002060"/>
              </a:solidFill>
            </a:endParaRPr>
          </a:p>
        </p:txBody>
      </p:sp>
      <p:sp>
        <p:nvSpPr>
          <p:cNvPr id="3" name="Content Placeholder 2"/>
          <p:cNvSpPr>
            <a:spLocks noGrp="1"/>
          </p:cNvSpPr>
          <p:nvPr>
            <p:ph idx="1"/>
          </p:nvPr>
        </p:nvSpPr>
        <p:spPr>
          <a:xfrm>
            <a:off x="838200" y="1254643"/>
            <a:ext cx="8229600" cy="5186350"/>
          </a:xfrm>
        </p:spPr>
        <p:txBody>
          <a:bodyPr>
            <a:normAutofit/>
          </a:bodyPr>
          <a:lstStyle/>
          <a:p>
            <a:pPr>
              <a:buNone/>
            </a:pPr>
            <a:endParaRPr lang="en-US" sz="2200" dirty="0" smtClean="0">
              <a:solidFill>
                <a:srgbClr val="002060"/>
              </a:solidFill>
            </a:endParaRPr>
          </a:p>
          <a:p>
            <a:pPr marL="457200" indent="-457200">
              <a:buAutoNum type="arabicPeriod"/>
            </a:pPr>
            <a:r>
              <a:rPr lang="en-US" sz="2400" dirty="0" smtClean="0">
                <a:solidFill>
                  <a:srgbClr val="002060"/>
                </a:solidFill>
              </a:rPr>
              <a:t>A-G’s Guidelines include</a:t>
            </a:r>
          </a:p>
          <a:p>
            <a:pPr marL="857250" lvl="1" indent="-457200">
              <a:buAutoNum type="arabicPeriod"/>
            </a:pPr>
            <a:r>
              <a:rPr lang="en-US" sz="2000" dirty="0" smtClean="0">
                <a:solidFill>
                  <a:srgbClr val="002060"/>
                </a:solidFill>
              </a:rPr>
              <a:t>Dishonestly obtaining things which cannot be stolen (land&lt; copyright</a:t>
            </a:r>
          </a:p>
          <a:p>
            <a:pPr marL="857250" lvl="1" indent="-457200">
              <a:buAutoNum type="arabicPeriod"/>
            </a:pPr>
            <a:r>
              <a:rPr lang="en-US" sz="2000" dirty="0" smtClean="0">
                <a:solidFill>
                  <a:srgbClr val="002060"/>
                </a:solidFill>
              </a:rPr>
              <a:t>Exploiting another’s patent</a:t>
            </a:r>
          </a:p>
          <a:p>
            <a:pPr marL="857250" lvl="1" indent="-457200">
              <a:buAutoNum type="arabicPeriod"/>
            </a:pPr>
            <a:r>
              <a:rPr lang="en-US" sz="2000" dirty="0" smtClean="0">
                <a:solidFill>
                  <a:srgbClr val="002060"/>
                </a:solidFill>
              </a:rPr>
              <a:t>Final offence to be committed by an outside (e.g. </a:t>
            </a:r>
            <a:r>
              <a:rPr lang="en-US" sz="2000" i="1" dirty="0" err="1" smtClean="0">
                <a:solidFill>
                  <a:srgbClr val="002060"/>
                </a:solidFill>
              </a:rPr>
              <a:t>Hollinshead</a:t>
            </a:r>
            <a:r>
              <a:rPr lang="en-US" sz="2000" i="1" dirty="0" smtClean="0">
                <a:solidFill>
                  <a:srgbClr val="002060"/>
                </a:solidFill>
              </a:rPr>
              <a:t> </a:t>
            </a:r>
            <a:r>
              <a:rPr lang="en-US" sz="2000" dirty="0" smtClean="0">
                <a:solidFill>
                  <a:srgbClr val="002060"/>
                </a:solidFill>
              </a:rPr>
              <a:t>(1985))</a:t>
            </a:r>
          </a:p>
          <a:p>
            <a:pPr marL="457200" indent="-457200">
              <a:buAutoNum type="arabicPeriod"/>
            </a:pPr>
            <a:endParaRPr lang="en-US" sz="2400" dirty="0" smtClean="0">
              <a:solidFill>
                <a:srgbClr val="002060"/>
              </a:solidFill>
            </a:endParaRPr>
          </a:p>
          <a:p>
            <a:pPr marL="457200" indent="-457200">
              <a:buAutoNum type="arabicPeriod"/>
            </a:pPr>
            <a:r>
              <a:rPr lang="en-US" sz="2400" dirty="0" smtClean="0">
                <a:solidFill>
                  <a:srgbClr val="002060"/>
                </a:solidFill>
              </a:rPr>
              <a:t>Kamara (1974) reviews the authorities and suggests agreements</a:t>
            </a:r>
          </a:p>
          <a:p>
            <a:pPr lvl="1" indent="-342900"/>
            <a:r>
              <a:rPr lang="en-GB" sz="2000" dirty="0">
                <a:solidFill>
                  <a:srgbClr val="002060"/>
                </a:solidFill>
              </a:rPr>
              <a:t>to injure or commit damage to another by tortious </a:t>
            </a:r>
            <a:r>
              <a:rPr lang="en-GB" sz="2000" dirty="0" smtClean="0">
                <a:solidFill>
                  <a:srgbClr val="002060"/>
                </a:solidFill>
              </a:rPr>
              <a:t>means</a:t>
            </a:r>
          </a:p>
          <a:p>
            <a:pPr lvl="1" indent="-342900"/>
            <a:r>
              <a:rPr lang="en-GB" sz="2000" dirty="0">
                <a:solidFill>
                  <a:srgbClr val="002060"/>
                </a:solidFill>
              </a:rPr>
              <a:t>t</a:t>
            </a:r>
            <a:r>
              <a:rPr lang="en-GB" sz="2000" dirty="0" smtClean="0">
                <a:solidFill>
                  <a:srgbClr val="002060"/>
                </a:solidFill>
              </a:rPr>
              <a:t>o commit trespass</a:t>
            </a:r>
          </a:p>
          <a:p>
            <a:pPr lvl="1" indent="-342900"/>
            <a:r>
              <a:rPr lang="en-US" sz="2000" dirty="0" smtClean="0">
                <a:solidFill>
                  <a:srgbClr val="002060"/>
                </a:solidFill>
              </a:rPr>
              <a:t>To commit the tort of fraud or corruption</a:t>
            </a:r>
          </a:p>
          <a:p>
            <a:pPr lvl="1" indent="-342900"/>
            <a:r>
              <a:rPr lang="en-US" sz="2000" dirty="0" smtClean="0">
                <a:solidFill>
                  <a:srgbClr val="002060"/>
                </a:solidFill>
              </a:rPr>
              <a:t>To injure someone in their trade or profession</a:t>
            </a:r>
          </a:p>
          <a:p>
            <a:pPr lvl="1" indent="-342900"/>
            <a:r>
              <a:rPr lang="en-US" sz="2000" dirty="0" smtClean="0">
                <a:solidFill>
                  <a:srgbClr val="002060"/>
                </a:solidFill>
              </a:rPr>
              <a:t>To procure someone to break their contract</a:t>
            </a:r>
          </a:p>
          <a:p>
            <a:pPr lvl="1" indent="-342900"/>
            <a:endParaRPr lang="en-US" sz="2000" dirty="0">
              <a:solidFill>
                <a:srgbClr val="002060"/>
              </a:solidFill>
            </a:endParaRPr>
          </a:p>
          <a:p>
            <a:pPr marL="0" indent="0">
              <a:buNone/>
            </a:pPr>
            <a:endParaRPr lang="en-US" sz="2400" dirty="0" smtClean="0">
              <a:solidFill>
                <a:srgbClr val="002060"/>
              </a:solidFill>
            </a:endParaRPr>
          </a:p>
          <a:p>
            <a:pPr marL="0" indent="0">
              <a:buNone/>
            </a:pPr>
            <a:endParaRPr lang="en-US" sz="2400" dirty="0">
              <a:solidFill>
                <a:srgbClr val="002060"/>
              </a:solidFill>
            </a:endParaRPr>
          </a:p>
          <a:p>
            <a:pPr marL="0" indent="0">
              <a:buNone/>
            </a:pPr>
            <a:endParaRPr lang="en-US" sz="2400" dirty="0">
              <a:solidFill>
                <a:srgbClr val="002060"/>
              </a:solidFill>
            </a:endParaRPr>
          </a:p>
        </p:txBody>
      </p:sp>
    </p:spTree>
    <p:extLst>
      <p:ext uri="{BB962C8B-B14F-4D97-AF65-F5344CB8AC3E}">
        <p14:creationId xmlns:p14="http://schemas.microsoft.com/office/powerpoint/2010/main" val="2877801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Limitations on Conspiracy to Defraud</a:t>
            </a:r>
            <a:endParaRPr lang="en-US" b="1" dirty="0">
              <a:solidFill>
                <a:srgbClr val="002060"/>
              </a:solidFill>
            </a:endParaRPr>
          </a:p>
        </p:txBody>
      </p:sp>
      <p:sp>
        <p:nvSpPr>
          <p:cNvPr id="3" name="Content Placeholder 2"/>
          <p:cNvSpPr>
            <a:spLocks noGrp="1"/>
          </p:cNvSpPr>
          <p:nvPr>
            <p:ph idx="1"/>
          </p:nvPr>
        </p:nvSpPr>
        <p:spPr>
          <a:xfrm>
            <a:off x="838200" y="1254643"/>
            <a:ext cx="8229600" cy="4871521"/>
          </a:xfrm>
        </p:spPr>
        <p:txBody>
          <a:bodyPr>
            <a:normAutofit/>
          </a:bodyPr>
          <a:lstStyle/>
          <a:p>
            <a:pPr>
              <a:buNone/>
            </a:pPr>
            <a:endParaRPr lang="en-US" sz="2200" dirty="0" smtClean="0">
              <a:solidFill>
                <a:srgbClr val="002060"/>
              </a:solidFill>
            </a:endParaRPr>
          </a:p>
          <a:p>
            <a:pPr>
              <a:buNone/>
            </a:pPr>
            <a:r>
              <a:rPr lang="en-US" sz="2200" dirty="0" smtClean="0">
                <a:solidFill>
                  <a:srgbClr val="002060"/>
                </a:solidFill>
              </a:rPr>
              <a:t>(a) </a:t>
            </a:r>
            <a:r>
              <a:rPr lang="en-US" sz="2200" b="1" dirty="0" smtClean="0">
                <a:solidFill>
                  <a:srgbClr val="002060"/>
                </a:solidFill>
              </a:rPr>
              <a:t>Previous Parliamentary Consideration of the issue</a:t>
            </a:r>
          </a:p>
          <a:p>
            <a:pPr marL="0" indent="0">
              <a:buNone/>
            </a:pPr>
            <a:endParaRPr lang="en-US" sz="2400" dirty="0" smtClean="0">
              <a:solidFill>
                <a:srgbClr val="002060"/>
              </a:solidFill>
            </a:endParaRPr>
          </a:p>
          <a:p>
            <a:pPr marL="0" indent="0">
              <a:buNone/>
            </a:pPr>
            <a:r>
              <a:rPr lang="en-US" sz="2400" i="1" dirty="0" err="1" smtClean="0">
                <a:solidFill>
                  <a:srgbClr val="002060"/>
                </a:solidFill>
              </a:rPr>
              <a:t>Zemmel</a:t>
            </a:r>
            <a:r>
              <a:rPr lang="en-US" sz="2400" i="1" dirty="0" smtClean="0">
                <a:solidFill>
                  <a:srgbClr val="002060"/>
                </a:solidFill>
              </a:rPr>
              <a:t>  </a:t>
            </a:r>
            <a:r>
              <a:rPr lang="en-US" sz="2400" dirty="0" smtClean="0">
                <a:solidFill>
                  <a:srgbClr val="002060"/>
                </a:solidFill>
              </a:rPr>
              <a:t>(1985) </a:t>
            </a:r>
            <a:r>
              <a:rPr lang="en-US" sz="2400" i="1" dirty="0" smtClean="0">
                <a:solidFill>
                  <a:srgbClr val="002060"/>
                </a:solidFill>
              </a:rPr>
              <a:t> </a:t>
            </a:r>
            <a:r>
              <a:rPr lang="en-US" sz="2400" dirty="0" smtClean="0">
                <a:solidFill>
                  <a:srgbClr val="002060"/>
                </a:solidFill>
              </a:rPr>
              <a:t>offence taken off the statute books cannot be reinstated through conspiracy to defraud.</a:t>
            </a:r>
          </a:p>
          <a:p>
            <a:pPr marL="0" indent="0">
              <a:buNone/>
            </a:pPr>
            <a:endParaRPr lang="en-US" sz="2400" dirty="0" smtClean="0">
              <a:solidFill>
                <a:srgbClr val="002060"/>
              </a:solidFill>
            </a:endParaRPr>
          </a:p>
          <a:p>
            <a:pPr marL="0" indent="0">
              <a:buNone/>
            </a:pPr>
            <a:r>
              <a:rPr lang="en-US" sz="2400" i="1" dirty="0" smtClean="0">
                <a:solidFill>
                  <a:srgbClr val="002060"/>
                </a:solidFill>
              </a:rPr>
              <a:t>Tsang-Ping-Nam </a:t>
            </a:r>
            <a:r>
              <a:rPr lang="en-US" sz="2400" dirty="0" smtClean="0">
                <a:solidFill>
                  <a:srgbClr val="002060"/>
                </a:solidFill>
              </a:rPr>
              <a:t>(1982) and</a:t>
            </a:r>
            <a:r>
              <a:rPr lang="en-US" sz="2400" i="1" dirty="0" smtClean="0">
                <a:solidFill>
                  <a:srgbClr val="002060"/>
                </a:solidFill>
              </a:rPr>
              <a:t> </a:t>
            </a:r>
            <a:r>
              <a:rPr lang="en-US" sz="2400" i="1" dirty="0" err="1" smtClean="0">
                <a:solidFill>
                  <a:srgbClr val="002060"/>
                </a:solidFill>
              </a:rPr>
              <a:t>Dady</a:t>
            </a:r>
            <a:r>
              <a:rPr lang="en-US" sz="2400" i="1" dirty="0" smtClean="0">
                <a:solidFill>
                  <a:srgbClr val="002060"/>
                </a:solidFill>
              </a:rPr>
              <a:t> </a:t>
            </a:r>
            <a:r>
              <a:rPr lang="en-US" sz="2400" dirty="0" smtClean="0">
                <a:solidFill>
                  <a:srgbClr val="002060"/>
                </a:solidFill>
              </a:rPr>
              <a:t>(2013) cannot avoid Parliamentary safeguards (</a:t>
            </a:r>
            <a:r>
              <a:rPr lang="en-US" sz="2400" dirty="0" err="1" smtClean="0">
                <a:solidFill>
                  <a:srgbClr val="002060"/>
                </a:solidFill>
              </a:rPr>
              <a:t>e.g</a:t>
            </a:r>
            <a:r>
              <a:rPr lang="en-US" sz="2400" dirty="0" smtClean="0">
                <a:solidFill>
                  <a:srgbClr val="002060"/>
                </a:solidFill>
              </a:rPr>
              <a:t> Perjury Act requirements/ DPP consent to prosecution) by using alternative common law offences </a:t>
            </a:r>
            <a:endParaRPr lang="en-US" sz="2400" dirty="0">
              <a:solidFill>
                <a:srgbClr val="002060"/>
              </a:solidFill>
            </a:endParaRPr>
          </a:p>
          <a:p>
            <a:pPr marL="0" indent="0">
              <a:buNone/>
            </a:pPr>
            <a:endParaRPr lang="en-US" sz="2400" dirty="0" smtClean="0">
              <a:solidFill>
                <a:srgbClr val="002060"/>
              </a:solidFill>
            </a:endParaRPr>
          </a:p>
          <a:p>
            <a:pPr marL="0" indent="0">
              <a:buNone/>
            </a:pPr>
            <a:endParaRPr lang="en-US" sz="2400" dirty="0">
              <a:solidFill>
                <a:srgbClr val="002060"/>
              </a:solidFill>
            </a:endParaRPr>
          </a:p>
        </p:txBody>
      </p:sp>
    </p:spTree>
    <p:extLst>
      <p:ext uri="{BB962C8B-B14F-4D97-AF65-F5344CB8AC3E}">
        <p14:creationId xmlns:p14="http://schemas.microsoft.com/office/powerpoint/2010/main" val="2627980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2031"/>
            <a:ext cx="8229600" cy="5704133"/>
          </a:xfrm>
        </p:spPr>
        <p:txBody>
          <a:bodyPr>
            <a:normAutofit/>
          </a:bodyPr>
          <a:lstStyle/>
          <a:p>
            <a:pPr marL="457200" lvl="1" indent="0" algn="just">
              <a:buNone/>
            </a:pPr>
            <a:r>
              <a:rPr lang="en-GB" sz="2400" b="1" dirty="0" smtClean="0">
                <a:solidFill>
                  <a:srgbClr val="002060"/>
                </a:solidFill>
              </a:rPr>
              <a:t>(b) Certainty </a:t>
            </a:r>
          </a:p>
          <a:p>
            <a:pPr marL="457200" lvl="1" indent="0" algn="just">
              <a:buNone/>
            </a:pPr>
            <a:endParaRPr lang="en-GB" sz="2400" dirty="0">
              <a:solidFill>
                <a:srgbClr val="002060"/>
              </a:solidFill>
            </a:endParaRPr>
          </a:p>
          <a:p>
            <a:pPr marL="457200" lvl="1" indent="0" algn="just">
              <a:buNone/>
            </a:pPr>
            <a:r>
              <a:rPr lang="en-GB" sz="2400" i="1" dirty="0" smtClean="0">
                <a:solidFill>
                  <a:srgbClr val="002060"/>
                </a:solidFill>
              </a:rPr>
              <a:t> Norris v USA </a:t>
            </a:r>
            <a:r>
              <a:rPr lang="en-GB" sz="2400" dirty="0" smtClean="0">
                <a:solidFill>
                  <a:srgbClr val="002060"/>
                </a:solidFill>
              </a:rPr>
              <a:t>(2008) and </a:t>
            </a:r>
            <a:r>
              <a:rPr lang="en-GB" sz="2400" i="1" dirty="0" smtClean="0">
                <a:solidFill>
                  <a:srgbClr val="002060"/>
                </a:solidFill>
              </a:rPr>
              <a:t>GG </a:t>
            </a:r>
            <a:r>
              <a:rPr lang="en-GB" sz="2400" dirty="0" smtClean="0">
                <a:solidFill>
                  <a:srgbClr val="002060"/>
                </a:solidFill>
              </a:rPr>
              <a:t>(2009)</a:t>
            </a:r>
            <a:endParaRPr lang="en-GB" sz="2400" dirty="0">
              <a:solidFill>
                <a:srgbClr val="002060"/>
              </a:solidFill>
            </a:endParaRPr>
          </a:p>
          <a:p>
            <a:pPr lvl="1">
              <a:buNone/>
            </a:pPr>
            <a:r>
              <a:rPr lang="en-GB" sz="2400" dirty="0" smtClean="0"/>
              <a:t>Secret cartel behaviour (cartels per se not unlawful) which might be morally reprehensible or against the public interest could not amount to a conspiracy to defraud absent additional factors  </a:t>
            </a:r>
            <a:r>
              <a:rPr lang="en-GB" sz="2400" dirty="0" err="1" smtClean="0"/>
              <a:t>ie</a:t>
            </a:r>
            <a:r>
              <a:rPr lang="en-GB" sz="2400" dirty="0" smtClean="0"/>
              <a:t>. fraud</a:t>
            </a:r>
            <a:r>
              <a:rPr lang="en-GB" sz="2400" dirty="0"/>
              <a:t>, misrepresentation, violence, intimidation, or inducement of a breach of </a:t>
            </a:r>
            <a:r>
              <a:rPr lang="en-GB" sz="2400" dirty="0" smtClean="0"/>
              <a:t>contract.</a:t>
            </a:r>
          </a:p>
          <a:p>
            <a:pPr lvl="1">
              <a:buNone/>
            </a:pPr>
            <a:endParaRPr lang="en-GB" sz="2400" dirty="0"/>
          </a:p>
          <a:p>
            <a:pPr lvl="1">
              <a:buNone/>
            </a:pPr>
            <a:r>
              <a:rPr lang="en-GB" sz="2400" dirty="0" smtClean="0"/>
              <a:t>NB. Parliament had considered criminalising Resale Price agreements but had specifically rejected the “</a:t>
            </a:r>
            <a:r>
              <a:rPr lang="en-GB" sz="2400" i="1" dirty="0" smtClean="0"/>
              <a:t>odour of criminality</a:t>
            </a:r>
            <a:r>
              <a:rPr lang="en-GB" sz="2400" dirty="0" smtClean="0"/>
              <a:t>”</a:t>
            </a:r>
          </a:p>
          <a:p>
            <a:pPr lvl="1">
              <a:buNone/>
            </a:pPr>
            <a:endParaRPr lang="en-GB" sz="2400" dirty="0"/>
          </a:p>
        </p:txBody>
      </p:sp>
    </p:spTree>
    <p:extLst>
      <p:ext uri="{BB962C8B-B14F-4D97-AF65-F5344CB8AC3E}">
        <p14:creationId xmlns:p14="http://schemas.microsoft.com/office/powerpoint/2010/main" val="3449922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The Future</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t>More regulation and statutes</a:t>
            </a:r>
          </a:p>
          <a:p>
            <a:r>
              <a:rPr lang="en-GB" dirty="0" smtClean="0"/>
              <a:t>But room for conspiracy to defraud:</a:t>
            </a:r>
          </a:p>
          <a:p>
            <a:pPr lvl="1"/>
            <a:r>
              <a:rPr lang="en-GB" dirty="0" smtClean="0"/>
              <a:t>To cover multiple instances of wrongdoing in one broad offence;</a:t>
            </a:r>
          </a:p>
          <a:p>
            <a:pPr lvl="1"/>
            <a:r>
              <a:rPr lang="en-GB" dirty="0" smtClean="0"/>
              <a:t>Overarching narrative of criminal conduct for the jury</a:t>
            </a:r>
          </a:p>
          <a:p>
            <a:pPr lvl="1"/>
            <a:r>
              <a:rPr lang="en-GB" dirty="0" smtClean="0"/>
              <a:t>Sometimes maximum penalty advantages</a:t>
            </a:r>
          </a:p>
          <a:p>
            <a:pPr lvl="1"/>
            <a:r>
              <a:rPr lang="en-GB" dirty="0" smtClean="0"/>
              <a:t>To cover unforeseen lacunae?  </a:t>
            </a:r>
          </a:p>
          <a:p>
            <a:pPr lvl="1"/>
            <a:endParaRPr lang="en-GB" dirty="0"/>
          </a:p>
        </p:txBody>
      </p:sp>
    </p:spTree>
    <p:extLst>
      <p:ext uri="{BB962C8B-B14F-4D97-AF65-F5344CB8AC3E}">
        <p14:creationId xmlns:p14="http://schemas.microsoft.com/office/powerpoint/2010/main" val="39145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Trading in Markets</a:t>
            </a:r>
            <a:endParaRPr lang="en-US" b="1" dirty="0">
              <a:solidFill>
                <a:srgbClr val="002060"/>
              </a:solidFill>
            </a:endParaRPr>
          </a:p>
        </p:txBody>
      </p:sp>
      <p:sp>
        <p:nvSpPr>
          <p:cNvPr id="3" name="Content Placeholder 2"/>
          <p:cNvSpPr>
            <a:spLocks noGrp="1"/>
          </p:cNvSpPr>
          <p:nvPr>
            <p:ph idx="1"/>
          </p:nvPr>
        </p:nvSpPr>
        <p:spPr>
          <a:xfrm>
            <a:off x="838200" y="1254642"/>
            <a:ext cx="8229600" cy="5387317"/>
          </a:xfrm>
        </p:spPr>
        <p:txBody>
          <a:bodyPr>
            <a:normAutofit/>
          </a:bodyPr>
          <a:lstStyle/>
          <a:p>
            <a:pPr>
              <a:buNone/>
            </a:pPr>
            <a:endParaRPr lang="en-US" sz="2200" dirty="0" smtClean="0">
              <a:solidFill>
                <a:srgbClr val="002060"/>
              </a:solidFill>
            </a:endParaRPr>
          </a:p>
          <a:p>
            <a:pPr>
              <a:buNone/>
            </a:pPr>
            <a:r>
              <a:rPr lang="en-US" sz="2200" dirty="0" smtClean="0">
                <a:solidFill>
                  <a:srgbClr val="002060"/>
                </a:solidFill>
              </a:rPr>
              <a:t>Lord Halsbury in </a:t>
            </a:r>
            <a:r>
              <a:rPr lang="en-US" sz="2200" i="1" dirty="0" smtClean="0">
                <a:solidFill>
                  <a:srgbClr val="002060"/>
                </a:solidFill>
              </a:rPr>
              <a:t>Mogul Steamships </a:t>
            </a:r>
            <a:r>
              <a:rPr lang="en-US" sz="2200" dirty="0" smtClean="0">
                <a:solidFill>
                  <a:srgbClr val="002060"/>
                </a:solidFill>
              </a:rPr>
              <a:t>[1892]</a:t>
            </a:r>
          </a:p>
          <a:p>
            <a:pPr lvl="1" indent="-342900"/>
            <a:endParaRPr lang="en-US" sz="2000" dirty="0" smtClean="0">
              <a:solidFill>
                <a:srgbClr val="002060"/>
              </a:solidFill>
            </a:endParaRPr>
          </a:p>
          <a:p>
            <a:pPr lvl="1" indent="-342900"/>
            <a:r>
              <a:rPr lang="en-GB" sz="2000" i="1" dirty="0" smtClean="0"/>
              <a:t>The </a:t>
            </a:r>
            <a:r>
              <a:rPr lang="en-GB" sz="2000" i="1" dirty="0"/>
              <a:t>liberty of a man's mind and will to say how he should bestow himself and his means, his talents and his industry, was as much a subject of the law's protection as was that of his body. </a:t>
            </a:r>
            <a:endParaRPr lang="en-GB" sz="2000" i="1" dirty="0" smtClean="0"/>
          </a:p>
          <a:p>
            <a:pPr lvl="1" indent="-342900"/>
            <a:endParaRPr lang="en-GB" sz="2000" i="1" dirty="0">
              <a:solidFill>
                <a:srgbClr val="002060"/>
              </a:solidFill>
            </a:endParaRPr>
          </a:p>
          <a:p>
            <a:pPr lvl="1" indent="-342900"/>
            <a:r>
              <a:rPr lang="en-GB" sz="2000" i="1" dirty="0"/>
              <a:t>All are free to trade upon what terms they </a:t>
            </a:r>
            <a:r>
              <a:rPr lang="en-GB" sz="2000" i="1" dirty="0" smtClean="0"/>
              <a:t>will.</a:t>
            </a:r>
            <a:endParaRPr lang="en-US" sz="2000" dirty="0">
              <a:solidFill>
                <a:srgbClr val="002060"/>
              </a:solidFill>
            </a:endParaRPr>
          </a:p>
          <a:p>
            <a:pPr lvl="1" indent="-342900"/>
            <a:endParaRPr lang="en-US" sz="2000" i="1" dirty="0" smtClean="0">
              <a:solidFill>
                <a:srgbClr val="002060"/>
              </a:solidFill>
            </a:endParaRPr>
          </a:p>
          <a:p>
            <a:pPr lvl="1" indent="-342900"/>
            <a:r>
              <a:rPr lang="en-GB" sz="2000" i="1" dirty="0"/>
              <a:t>a trader in a free country in all matters not contrary to law may regulate his own mode of carrying on his trade according to his own discretion and choice.</a:t>
            </a:r>
          </a:p>
          <a:p>
            <a:pPr marL="0" indent="0">
              <a:buNone/>
            </a:pPr>
            <a:endParaRPr lang="en-US" sz="2400" dirty="0" smtClean="0">
              <a:solidFill>
                <a:srgbClr val="002060"/>
              </a:solidFill>
            </a:endParaRPr>
          </a:p>
          <a:p>
            <a:pPr marL="0" indent="0">
              <a:buNone/>
            </a:pPr>
            <a:r>
              <a:rPr lang="en-US" sz="2400" dirty="0" smtClean="0">
                <a:solidFill>
                  <a:srgbClr val="002060"/>
                </a:solidFill>
              </a:rPr>
              <a:t>“</a:t>
            </a:r>
            <a:r>
              <a:rPr lang="en-US" sz="2400" i="1" dirty="0" smtClean="0">
                <a:solidFill>
                  <a:srgbClr val="002060"/>
                </a:solidFill>
              </a:rPr>
              <a:t>Not contrary to law</a:t>
            </a:r>
            <a:r>
              <a:rPr lang="en-US" sz="2400" dirty="0" smtClean="0">
                <a:solidFill>
                  <a:srgbClr val="002060"/>
                </a:solidFill>
              </a:rPr>
              <a:t>” -  </a:t>
            </a:r>
            <a:r>
              <a:rPr lang="en-US" sz="2400" dirty="0">
                <a:solidFill>
                  <a:srgbClr val="002060"/>
                </a:solidFill>
              </a:rPr>
              <a:t>l</a:t>
            </a:r>
            <a:r>
              <a:rPr lang="en-US" sz="2400" dirty="0" smtClean="0">
                <a:solidFill>
                  <a:srgbClr val="002060"/>
                </a:solidFill>
              </a:rPr>
              <a:t>aws </a:t>
            </a:r>
            <a:r>
              <a:rPr lang="en-US" sz="2400" dirty="0">
                <a:solidFill>
                  <a:srgbClr val="002060"/>
                </a:solidFill>
              </a:rPr>
              <a:t>c</a:t>
            </a:r>
            <a:r>
              <a:rPr lang="en-US" sz="2400" dirty="0" smtClean="0">
                <a:solidFill>
                  <a:srgbClr val="002060"/>
                </a:solidFill>
              </a:rPr>
              <a:t>hange.</a:t>
            </a:r>
          </a:p>
          <a:p>
            <a:pPr marL="0" indent="0">
              <a:buNone/>
            </a:pPr>
            <a:endParaRPr lang="en-US" sz="2400" dirty="0" smtClean="0">
              <a:solidFill>
                <a:srgbClr val="002060"/>
              </a:solidFill>
            </a:endParaRPr>
          </a:p>
          <a:p>
            <a:pPr marL="0" indent="0">
              <a:buNone/>
            </a:pPr>
            <a:endParaRPr lang="en-US" sz="2400" dirty="0">
              <a:solidFill>
                <a:srgbClr val="002060"/>
              </a:solidFill>
            </a:endParaRPr>
          </a:p>
          <a:p>
            <a:pPr marL="0" indent="0">
              <a:buNone/>
            </a:pPr>
            <a:endParaRPr lang="en-US" sz="2400" dirty="0">
              <a:solidFill>
                <a:srgbClr val="002060"/>
              </a:solidFill>
            </a:endParaRPr>
          </a:p>
        </p:txBody>
      </p:sp>
    </p:spTree>
    <p:extLst>
      <p:ext uri="{BB962C8B-B14F-4D97-AF65-F5344CB8AC3E}">
        <p14:creationId xmlns:p14="http://schemas.microsoft.com/office/powerpoint/2010/main" val="4189478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Early Offences / Restrictions</a:t>
            </a:r>
            <a:endParaRPr lang="en-GB" b="1" dirty="0">
              <a:solidFill>
                <a:schemeClr val="tx2"/>
              </a:solidFill>
            </a:endParaRPr>
          </a:p>
        </p:txBody>
      </p:sp>
      <p:sp>
        <p:nvSpPr>
          <p:cNvPr id="3" name="Content Placeholder 2"/>
          <p:cNvSpPr>
            <a:spLocks noGrp="1"/>
          </p:cNvSpPr>
          <p:nvPr>
            <p:ph idx="1"/>
          </p:nvPr>
        </p:nvSpPr>
        <p:spPr/>
        <p:txBody>
          <a:bodyPr/>
          <a:lstStyle/>
          <a:p>
            <a:r>
              <a:rPr lang="en-GB" i="1" dirty="0" err="1"/>
              <a:t>lex</a:t>
            </a:r>
            <a:r>
              <a:rPr lang="en-GB" i="1" dirty="0"/>
              <a:t> Julia Annona</a:t>
            </a:r>
            <a:r>
              <a:rPr lang="en-GB" dirty="0"/>
              <a:t> </a:t>
            </a:r>
            <a:r>
              <a:rPr lang="en-GB" dirty="0" smtClean="0"/>
              <a:t>(Julius Caesar?) heavy fines for artificially increasing </a:t>
            </a:r>
            <a:r>
              <a:rPr lang="en-GB" dirty="0"/>
              <a:t>the price of </a:t>
            </a:r>
            <a:r>
              <a:rPr lang="en-GB" dirty="0" smtClean="0"/>
              <a:t>corn</a:t>
            </a:r>
          </a:p>
          <a:p>
            <a:r>
              <a:rPr lang="en-GB" dirty="0"/>
              <a:t>Diocletian’s </a:t>
            </a:r>
            <a:r>
              <a:rPr lang="en-GB" i="1" dirty="0"/>
              <a:t>Edict on Price-Control</a:t>
            </a:r>
            <a:r>
              <a:rPr lang="en-GB" dirty="0"/>
              <a:t> </a:t>
            </a:r>
            <a:r>
              <a:rPr lang="en-GB" dirty="0" smtClean="0"/>
              <a:t>Common Law 301AD. </a:t>
            </a:r>
          </a:p>
          <a:p>
            <a:r>
              <a:rPr lang="en-GB" dirty="0" smtClean="0"/>
              <a:t>Zeno’s </a:t>
            </a:r>
            <a:r>
              <a:rPr lang="en-GB" i="1" dirty="0"/>
              <a:t>Edict against Monopolies </a:t>
            </a:r>
            <a:r>
              <a:rPr lang="en-GB" dirty="0" smtClean="0"/>
              <a:t>prohibited </a:t>
            </a:r>
            <a:r>
              <a:rPr lang="en-GB" dirty="0"/>
              <a:t>price-fixing </a:t>
            </a:r>
            <a:r>
              <a:rPr lang="en-GB" dirty="0" smtClean="0"/>
              <a:t>agreements 483 AD.</a:t>
            </a:r>
          </a:p>
          <a:p>
            <a:r>
              <a:rPr lang="en-GB" dirty="0" smtClean="0"/>
              <a:t>Religious restrictions: Talmud, Islam, St Thomas </a:t>
            </a:r>
            <a:r>
              <a:rPr lang="en-GB" dirty="0" err="1" smtClean="0"/>
              <a:t>Acquinas</a:t>
            </a:r>
            <a:r>
              <a:rPr lang="en-GB" dirty="0" smtClean="0"/>
              <a:t>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Common Law </a:t>
            </a:r>
            <a:endParaRPr lang="en-GB" b="1" dirty="0"/>
          </a:p>
        </p:txBody>
      </p:sp>
      <p:sp>
        <p:nvSpPr>
          <p:cNvPr id="3" name="Content Placeholder 2"/>
          <p:cNvSpPr>
            <a:spLocks noGrp="1"/>
          </p:cNvSpPr>
          <p:nvPr>
            <p:ph idx="1"/>
          </p:nvPr>
        </p:nvSpPr>
        <p:spPr/>
        <p:txBody>
          <a:bodyPr/>
          <a:lstStyle/>
          <a:p>
            <a:pPr marL="0" indent="0">
              <a:buNone/>
            </a:pPr>
            <a:r>
              <a:rPr lang="en-GB" b="1" dirty="0" smtClean="0"/>
              <a:t>(1) Forestalling</a:t>
            </a:r>
            <a:r>
              <a:rPr lang="en-GB" dirty="0" smtClean="0"/>
              <a:t>: </a:t>
            </a:r>
          </a:p>
          <a:p>
            <a:pPr lvl="1"/>
            <a:r>
              <a:rPr lang="en-GB" dirty="0" smtClean="0"/>
              <a:t>Prevention of goods coming to market </a:t>
            </a:r>
          </a:p>
          <a:p>
            <a:pPr lvl="1"/>
            <a:r>
              <a:rPr lang="en-GB" dirty="0" smtClean="0"/>
              <a:t>ambush on the highway (Cnut / Athelstan) </a:t>
            </a:r>
          </a:p>
          <a:p>
            <a:pPr lvl="1"/>
            <a:r>
              <a:rPr lang="en-GB" dirty="0" smtClean="0"/>
              <a:t>Persuasion, detention of persons or goods</a:t>
            </a:r>
          </a:p>
          <a:p>
            <a:pPr lvl="1"/>
            <a:r>
              <a:rPr lang="en-GB" dirty="0" smtClean="0"/>
              <a:t>Trading before market opening</a:t>
            </a:r>
          </a:p>
          <a:p>
            <a:pPr lvl="1"/>
            <a:r>
              <a:rPr lang="en-GB" dirty="0"/>
              <a:t>any attempt by any means to enhance the price of goods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391887"/>
            <a:ext cx="8915400" cy="5734278"/>
          </a:xfrm>
        </p:spPr>
        <p:txBody>
          <a:bodyPr>
            <a:normAutofit/>
          </a:bodyPr>
          <a:lstStyle/>
          <a:p>
            <a:pPr marL="0" indent="0">
              <a:buNone/>
            </a:pPr>
            <a:r>
              <a:rPr lang="en-GB" b="1" dirty="0" smtClean="0"/>
              <a:t>(2) </a:t>
            </a:r>
            <a:r>
              <a:rPr lang="en-GB" b="1" dirty="0" err="1" smtClean="0"/>
              <a:t>Regrating</a:t>
            </a:r>
            <a:r>
              <a:rPr lang="en-GB" b="1" dirty="0" smtClean="0"/>
              <a:t>:</a:t>
            </a:r>
          </a:p>
          <a:p>
            <a:pPr marL="0" indent="0">
              <a:buNone/>
            </a:pPr>
            <a:r>
              <a:rPr lang="en-GB" dirty="0"/>
              <a:t>buying provisions in a market and reselling them for a profit in the same market or any other market within four </a:t>
            </a:r>
            <a:r>
              <a:rPr lang="en-GB" dirty="0" smtClean="0"/>
              <a:t>miles</a:t>
            </a:r>
          </a:p>
          <a:p>
            <a:pPr marL="0" indent="0">
              <a:buNone/>
            </a:pPr>
            <a:endParaRPr lang="en-GB" dirty="0"/>
          </a:p>
          <a:p>
            <a:pPr marL="0" indent="0">
              <a:buNone/>
            </a:pPr>
            <a:r>
              <a:rPr lang="en-GB" b="1" dirty="0" smtClean="0"/>
              <a:t>(3) </a:t>
            </a:r>
            <a:r>
              <a:rPr lang="en-GB" b="1" dirty="0" err="1" smtClean="0"/>
              <a:t>Ingrossing</a:t>
            </a:r>
            <a:r>
              <a:rPr lang="en-GB" b="1" dirty="0" smtClean="0"/>
              <a:t>:</a:t>
            </a:r>
          </a:p>
          <a:p>
            <a:pPr marL="0" indent="0">
              <a:buNone/>
            </a:pPr>
            <a:r>
              <a:rPr lang="en-GB" dirty="0"/>
              <a:t>the</a:t>
            </a:r>
            <a:r>
              <a:rPr lang="en-GB" b="1" dirty="0"/>
              <a:t> </a:t>
            </a:r>
            <a:r>
              <a:rPr lang="en-GB" dirty="0"/>
              <a:t>buying of growing</a:t>
            </a:r>
            <a:r>
              <a:rPr lang="en-GB" b="1" dirty="0"/>
              <a:t> </a:t>
            </a:r>
            <a:r>
              <a:rPr lang="en-GB" dirty="0"/>
              <a:t>corn</a:t>
            </a:r>
            <a:r>
              <a:rPr lang="en-GB" b="1" dirty="0"/>
              <a:t> </a:t>
            </a:r>
            <a:r>
              <a:rPr lang="en-GB" dirty="0"/>
              <a:t>or any other victual in order to sell them again (as opposed to purchasing for one’s own use) – literally buying in gross (wholesale) and selling in gross.</a:t>
            </a:r>
            <a:endParaRPr lang="en-GB"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Speculators and Market-Riggers</a:t>
            </a:r>
            <a:endParaRPr lang="en-GB" b="1" dirty="0">
              <a:solidFill>
                <a:schemeClr val="tx2"/>
              </a:solidFill>
            </a:endParaRPr>
          </a:p>
        </p:txBody>
      </p:sp>
      <p:sp>
        <p:nvSpPr>
          <p:cNvPr id="3" name="Content Placeholder 2"/>
          <p:cNvSpPr>
            <a:spLocks noGrp="1"/>
          </p:cNvSpPr>
          <p:nvPr>
            <p:ph idx="1"/>
          </p:nvPr>
        </p:nvSpPr>
        <p:spPr>
          <a:xfrm>
            <a:off x="495300" y="1326382"/>
            <a:ext cx="8915400" cy="5255287"/>
          </a:xfrm>
        </p:spPr>
        <p:txBody>
          <a:bodyPr>
            <a:normAutofit fontScale="25000" lnSpcReduction="20000"/>
          </a:bodyPr>
          <a:lstStyle/>
          <a:p>
            <a:r>
              <a:rPr lang="en-GB" sz="9600" i="1" dirty="0"/>
              <a:t>“forestallers, </a:t>
            </a:r>
            <a:r>
              <a:rPr lang="en-GB" sz="9600" i="1" dirty="0" err="1"/>
              <a:t>ingrossers</a:t>
            </a:r>
            <a:r>
              <a:rPr lang="en-GB" sz="9600" i="1" dirty="0"/>
              <a:t> and </a:t>
            </a:r>
            <a:r>
              <a:rPr lang="en-GB" sz="9600" i="1" dirty="0" err="1"/>
              <a:t>regraters</a:t>
            </a:r>
            <a:r>
              <a:rPr lang="en-GB" sz="9600" i="1" dirty="0"/>
              <a:t>, deserve to be reckoned amongst the number of oppressors of the common good and public weal of the realm, for they do endeavour to enrich themselves by the impoverishment of others, and respect not how many do lose, so they may gain. They have been exclaimed upon and condemned in parliament from one generation to another, as </a:t>
            </a:r>
            <a:r>
              <a:rPr lang="en-GB" sz="9600" i="1" dirty="0" err="1"/>
              <a:t>appeareth</a:t>
            </a:r>
            <a:r>
              <a:rPr lang="en-GB" sz="9600" i="1" dirty="0"/>
              <a:t> by the statute, but among others especially by the statute 34 </a:t>
            </a:r>
            <a:r>
              <a:rPr lang="en-GB" sz="9600" i="1" dirty="0" err="1"/>
              <a:t>Edw</a:t>
            </a:r>
            <a:r>
              <a:rPr lang="en-GB" sz="9600" i="1" dirty="0"/>
              <a:t> 1 it was ordained that no forestaller should be suffered to dwell in any town, for he is a manifest oppressor of the poor and a </a:t>
            </a:r>
            <a:r>
              <a:rPr lang="en-GB" sz="9600" i="1" dirty="0" err="1"/>
              <a:t>decayer</a:t>
            </a:r>
            <a:r>
              <a:rPr lang="en-GB" sz="9600" i="1" dirty="0"/>
              <a:t> of the rich, a public enemy of the country, a canker, a moth, and a gnawing worm, that daily </a:t>
            </a:r>
            <a:r>
              <a:rPr lang="en-GB" sz="9600" i="1" dirty="0" err="1"/>
              <a:t>wasteth</a:t>
            </a:r>
            <a:r>
              <a:rPr lang="en-GB" sz="9600" i="1" dirty="0"/>
              <a:t> the commonwealth and the act and name of a forestaller was so odious in that time, that it was moved in parliament to have it established by law, that a forestaller should be baited out of the town where he dwelt by dogs, and whipped forth with whips</a:t>
            </a:r>
            <a:r>
              <a:rPr lang="en-GB" sz="9600" dirty="0" smtClean="0"/>
              <a:t>.”</a:t>
            </a:r>
          </a:p>
          <a:p>
            <a:endParaRPr lang="en-GB" sz="9600" dirty="0"/>
          </a:p>
          <a:p>
            <a:pPr marL="0" indent="0">
              <a:buNone/>
            </a:pPr>
            <a:r>
              <a:rPr lang="en-GB" sz="9600" dirty="0" err="1"/>
              <a:t>Pulton</a:t>
            </a:r>
            <a:r>
              <a:rPr lang="en-GB" sz="9600" dirty="0"/>
              <a:t> (1609) </a:t>
            </a:r>
            <a:r>
              <a:rPr lang="en-GB" sz="9600" i="1" dirty="0"/>
              <a:t>De Pace Regis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81"/>
            <a:ext cx="8229600" cy="974689"/>
          </a:xfrm>
        </p:spPr>
        <p:txBody>
          <a:bodyPr>
            <a:normAutofit/>
          </a:bodyPr>
          <a:lstStyle/>
          <a:p>
            <a:r>
              <a:rPr lang="en-US" b="1" dirty="0" smtClean="0">
                <a:solidFill>
                  <a:srgbClr val="002060"/>
                </a:solidFill>
              </a:rPr>
              <a:t>Mediaeval Markets and Law</a:t>
            </a:r>
            <a:endParaRPr lang="en-US" b="1" dirty="0">
              <a:solidFill>
                <a:srgbClr val="002060"/>
              </a:solidFill>
            </a:endParaRPr>
          </a:p>
        </p:txBody>
      </p:sp>
      <p:sp>
        <p:nvSpPr>
          <p:cNvPr id="3" name="Content Placeholder 2"/>
          <p:cNvSpPr>
            <a:spLocks noGrp="1"/>
          </p:cNvSpPr>
          <p:nvPr>
            <p:ph idx="1"/>
          </p:nvPr>
        </p:nvSpPr>
        <p:spPr>
          <a:xfrm>
            <a:off x="838200" y="956931"/>
            <a:ext cx="8229600" cy="5603357"/>
          </a:xfrm>
        </p:spPr>
        <p:txBody>
          <a:bodyPr>
            <a:noAutofit/>
          </a:bodyPr>
          <a:lstStyle/>
          <a:p>
            <a:endParaRPr lang="en-GB" sz="1050" dirty="0"/>
          </a:p>
          <a:p>
            <a:r>
              <a:rPr lang="en-US" sz="2800" dirty="0" smtClean="0">
                <a:solidFill>
                  <a:srgbClr val="002060"/>
                </a:solidFill>
              </a:rPr>
              <a:t>Plethora of Statutes</a:t>
            </a:r>
          </a:p>
          <a:p>
            <a:r>
              <a:rPr lang="en-US" sz="2800" dirty="0" smtClean="0">
                <a:solidFill>
                  <a:srgbClr val="002060"/>
                </a:solidFill>
              </a:rPr>
              <a:t>Forestalling </a:t>
            </a:r>
            <a:r>
              <a:rPr lang="en-US" sz="2800" dirty="0" err="1" smtClean="0">
                <a:solidFill>
                  <a:srgbClr val="002060"/>
                </a:solidFill>
              </a:rPr>
              <a:t>etc</a:t>
            </a:r>
            <a:r>
              <a:rPr lang="en-US" sz="2800" dirty="0" smtClean="0">
                <a:solidFill>
                  <a:srgbClr val="002060"/>
                </a:solidFill>
              </a:rPr>
              <a:t> put into statutory form in 1552</a:t>
            </a:r>
          </a:p>
          <a:p>
            <a:r>
              <a:rPr lang="en-US" sz="2800" dirty="0" smtClean="0">
                <a:solidFill>
                  <a:srgbClr val="002060"/>
                </a:solidFill>
              </a:rPr>
              <a:t>Most prosecutions for necessities, victuals, coal, meat, poultry (including turkeys) candles etc.</a:t>
            </a:r>
          </a:p>
          <a:p>
            <a:r>
              <a:rPr lang="en-GB" sz="2800" dirty="0" smtClean="0">
                <a:solidFill>
                  <a:srgbClr val="002060"/>
                </a:solidFill>
              </a:rPr>
              <a:t>Some </a:t>
            </a:r>
            <a:r>
              <a:rPr lang="en-GB" sz="2800" dirty="0">
                <a:solidFill>
                  <a:srgbClr val="002060"/>
                </a:solidFill>
              </a:rPr>
              <a:t>prosecutions for false </a:t>
            </a:r>
            <a:r>
              <a:rPr lang="en-GB" sz="2800" dirty="0" smtClean="0">
                <a:solidFill>
                  <a:srgbClr val="002060"/>
                </a:solidFill>
              </a:rPr>
              <a:t>rumours</a:t>
            </a:r>
          </a:p>
          <a:p>
            <a:pPr marL="0" indent="0">
              <a:buNone/>
            </a:pPr>
            <a:endParaRPr lang="en-GB" sz="2800" dirty="0">
              <a:solidFill>
                <a:srgbClr val="002060"/>
              </a:solidFill>
            </a:endParaRPr>
          </a:p>
          <a:p>
            <a:pPr lvl="1"/>
            <a:r>
              <a:rPr lang="en-GB" sz="2400" dirty="0" smtClean="0"/>
              <a:t>1369 Lombard in London enhancing price of wool –wars in foreign parts so no wool could pass the sea.</a:t>
            </a:r>
          </a:p>
          <a:p>
            <a:pPr lvl="1"/>
            <a:r>
              <a:rPr lang="en-GB" sz="2400" dirty="0" smtClean="0"/>
              <a:t>1620	 an “alien” in the Cotswolds  - depress price of wool – too much wool abroad </a:t>
            </a:r>
            <a:endParaRPr lang="en-US" sz="2400" dirty="0" smtClean="0"/>
          </a:p>
          <a:p>
            <a:endParaRPr lang="en-US" sz="1050" dirty="0">
              <a:solidFill>
                <a:srgbClr val="002060"/>
              </a:solidFill>
            </a:endParaRPr>
          </a:p>
        </p:txBody>
      </p:sp>
    </p:spTree>
    <p:extLst>
      <p:ext uri="{BB962C8B-B14F-4D97-AF65-F5344CB8AC3E}">
        <p14:creationId xmlns:p14="http://schemas.microsoft.com/office/powerpoint/2010/main" val="1854862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Adam Smith and Wealth of Nations</a:t>
            </a:r>
            <a:endParaRPr lang="en-US" b="1" dirty="0">
              <a:solidFill>
                <a:srgbClr val="002060"/>
              </a:solidFill>
            </a:endParaRPr>
          </a:p>
        </p:txBody>
      </p:sp>
      <p:sp>
        <p:nvSpPr>
          <p:cNvPr id="3" name="Content Placeholder 2"/>
          <p:cNvSpPr>
            <a:spLocks noGrp="1"/>
          </p:cNvSpPr>
          <p:nvPr>
            <p:ph idx="1"/>
          </p:nvPr>
        </p:nvSpPr>
        <p:spPr>
          <a:xfrm>
            <a:off x="495300" y="1417638"/>
            <a:ext cx="8915400" cy="4981469"/>
          </a:xfrm>
        </p:spPr>
        <p:txBody>
          <a:bodyPr>
            <a:normAutofit/>
          </a:bodyPr>
          <a:lstStyle/>
          <a:p>
            <a:pPr>
              <a:buNone/>
            </a:pPr>
            <a:r>
              <a:rPr lang="en-GB" i="1" dirty="0" smtClean="0"/>
              <a:t>“</a:t>
            </a:r>
            <a:r>
              <a:rPr lang="en-GB" sz="2800" i="1" dirty="0" smtClean="0"/>
              <a:t>The </a:t>
            </a:r>
            <a:r>
              <a:rPr lang="en-GB" sz="2800" i="1" dirty="0"/>
              <a:t>popular fear of engrossing and forestalling may be compared to the popular terrors and suspicions of witchcraft. The unfortunate wretches accused of this latter crime were not more innocent of the misfortunes imputed to them, than those who have been accused of the </a:t>
            </a:r>
            <a:r>
              <a:rPr lang="en-GB" sz="2800" i="1" dirty="0" smtClean="0"/>
              <a:t>former.”</a:t>
            </a:r>
            <a:endParaRPr lang="en-GB" i="1" dirty="0" smtClean="0"/>
          </a:p>
          <a:p>
            <a:pPr>
              <a:buNone/>
            </a:pPr>
            <a:r>
              <a:rPr lang="en-GB" dirty="0" smtClean="0">
                <a:solidFill>
                  <a:schemeClr val="tx2"/>
                </a:solidFill>
              </a:rPr>
              <a:t>Supported by Lord Mansfield CJ  1756-1788 </a:t>
            </a:r>
          </a:p>
          <a:p>
            <a:pPr>
              <a:buNone/>
            </a:pPr>
            <a:r>
              <a:rPr lang="en-US" i="1" dirty="0" smtClean="0">
                <a:solidFill>
                  <a:schemeClr val="tx2"/>
                </a:solidFill>
              </a:rPr>
              <a:t>Repeal of Certain Laws</a:t>
            </a:r>
            <a:r>
              <a:rPr lang="en-US" dirty="0" smtClean="0">
                <a:solidFill>
                  <a:schemeClr val="tx2"/>
                </a:solidFill>
              </a:rPr>
              <a:t> 1772 repealed the statute of 1552 and other related statutory offences. </a:t>
            </a:r>
          </a:p>
          <a:p>
            <a:pPr marL="0" indent="0">
              <a:buNone/>
            </a:pPr>
            <a:endParaRPr lang="en-US" dirty="0"/>
          </a:p>
        </p:txBody>
      </p:sp>
    </p:spTree>
    <p:extLst>
      <p:ext uri="{BB962C8B-B14F-4D97-AF65-F5344CB8AC3E}">
        <p14:creationId xmlns:p14="http://schemas.microsoft.com/office/powerpoint/2010/main" val="126107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Lord Kenyon and Waddington</a:t>
            </a:r>
            <a:endParaRPr lang="en-US" b="1" dirty="0">
              <a:solidFill>
                <a:srgbClr val="002060"/>
              </a:solidFill>
            </a:endParaRPr>
          </a:p>
        </p:txBody>
      </p:sp>
      <p:sp>
        <p:nvSpPr>
          <p:cNvPr id="3" name="Content Placeholder 2"/>
          <p:cNvSpPr>
            <a:spLocks noGrp="1"/>
          </p:cNvSpPr>
          <p:nvPr>
            <p:ph idx="1"/>
          </p:nvPr>
        </p:nvSpPr>
        <p:spPr>
          <a:xfrm>
            <a:off x="747765" y="1112213"/>
            <a:ext cx="8229600" cy="5273749"/>
          </a:xfrm>
        </p:spPr>
        <p:txBody>
          <a:bodyPr>
            <a:normAutofit fontScale="92500" lnSpcReduction="10000"/>
          </a:bodyPr>
          <a:lstStyle/>
          <a:p>
            <a:pPr>
              <a:buNone/>
            </a:pPr>
            <a:r>
              <a:rPr lang="en-US" sz="4500" b="1" dirty="0">
                <a:solidFill>
                  <a:srgbClr val="002060"/>
                </a:solidFill>
              </a:rPr>
              <a:t>	</a:t>
            </a:r>
            <a:r>
              <a:rPr lang="en-US" sz="2400" b="1" dirty="0" smtClean="0">
                <a:solidFill>
                  <a:srgbClr val="002060"/>
                </a:solidFill>
              </a:rPr>
              <a:t>Lord Kenyon (CJ 1788-1802) took the opposite tack: </a:t>
            </a:r>
          </a:p>
          <a:p>
            <a:pPr marL="457200" indent="-457200">
              <a:buAutoNum type="arabicParenBoth"/>
            </a:pPr>
            <a:r>
              <a:rPr lang="en-US" sz="2400" b="1" dirty="0" smtClean="0">
                <a:solidFill>
                  <a:srgbClr val="002060"/>
                </a:solidFill>
              </a:rPr>
              <a:t>Statutory offences repeal in 1772 (“</a:t>
            </a:r>
            <a:r>
              <a:rPr lang="en-US" sz="2400" b="1" i="1" dirty="0" smtClean="0">
                <a:solidFill>
                  <a:srgbClr val="002060"/>
                </a:solidFill>
              </a:rPr>
              <a:t>an evil hour.</a:t>
            </a:r>
            <a:r>
              <a:rPr lang="en-US" sz="2400" b="1" dirty="0" smtClean="0">
                <a:solidFill>
                  <a:srgbClr val="002060"/>
                </a:solidFill>
              </a:rPr>
              <a:t>” Asserted the common law subsisted)</a:t>
            </a:r>
          </a:p>
          <a:p>
            <a:pPr marL="457200" indent="-457200">
              <a:buFont typeface="Arial"/>
              <a:buAutoNum type="arabicParenBoth"/>
            </a:pPr>
            <a:r>
              <a:rPr lang="en-US" sz="2400" b="1" dirty="0">
                <a:solidFill>
                  <a:srgbClr val="002060"/>
                </a:solidFill>
              </a:rPr>
              <a:t>Offenders should be </a:t>
            </a:r>
            <a:r>
              <a:rPr lang="en-US" sz="2400" b="1" dirty="0" smtClean="0">
                <a:solidFill>
                  <a:srgbClr val="002060"/>
                </a:solidFill>
              </a:rPr>
              <a:t>prosecuted</a:t>
            </a:r>
          </a:p>
          <a:p>
            <a:pPr marL="457200" indent="-457200">
              <a:buFont typeface="Arial"/>
              <a:buAutoNum type="arabicParenBoth"/>
            </a:pPr>
            <a:r>
              <a:rPr lang="en-US" sz="2400" b="1" dirty="0" smtClean="0">
                <a:solidFill>
                  <a:srgbClr val="002060"/>
                </a:solidFill>
              </a:rPr>
              <a:t>Campaign to that effect especially during food shortages of 1795 and 1800. </a:t>
            </a:r>
          </a:p>
          <a:p>
            <a:pPr marL="457200" indent="-457200">
              <a:buFont typeface="Arial"/>
              <a:buAutoNum type="arabicParenBoth"/>
            </a:pPr>
            <a:r>
              <a:rPr lang="en-US" sz="2400" b="1" i="1" dirty="0" smtClean="0">
                <a:solidFill>
                  <a:srgbClr val="002060"/>
                </a:solidFill>
              </a:rPr>
              <a:t>R. v. Waddington</a:t>
            </a:r>
            <a:r>
              <a:rPr lang="en-US" sz="2400" b="1" dirty="0" smtClean="0">
                <a:solidFill>
                  <a:srgbClr val="002060"/>
                </a:solidFill>
              </a:rPr>
              <a:t> (1800) (hops false </a:t>
            </a:r>
            <a:r>
              <a:rPr lang="en-US" sz="2400" b="1" dirty="0" err="1" smtClean="0">
                <a:solidFill>
                  <a:srgbClr val="002060"/>
                </a:solidFill>
              </a:rPr>
              <a:t>rumours</a:t>
            </a:r>
            <a:r>
              <a:rPr lang="en-US" sz="2400" b="1" dirty="0" smtClean="0">
                <a:solidFill>
                  <a:srgbClr val="002060"/>
                </a:solidFill>
              </a:rPr>
              <a:t>) Kent/Worcester and </a:t>
            </a:r>
            <a:r>
              <a:rPr lang="en-US" sz="2400" b="1" i="1" dirty="0" smtClean="0">
                <a:solidFill>
                  <a:srgbClr val="002060"/>
                </a:solidFill>
              </a:rPr>
              <a:t>R v </a:t>
            </a:r>
            <a:r>
              <a:rPr lang="en-US" sz="2400" b="1" i="1" dirty="0" err="1" smtClean="0">
                <a:solidFill>
                  <a:srgbClr val="002060"/>
                </a:solidFill>
              </a:rPr>
              <a:t>Rusby</a:t>
            </a:r>
            <a:r>
              <a:rPr lang="en-US" sz="2400" b="1" dirty="0" smtClean="0">
                <a:solidFill>
                  <a:srgbClr val="002060"/>
                </a:solidFill>
              </a:rPr>
              <a:t> (1800)  oats in London Corn Exchange</a:t>
            </a:r>
          </a:p>
          <a:p>
            <a:pPr marL="0" indent="0">
              <a:buNone/>
            </a:pPr>
            <a:r>
              <a:rPr lang="en-US" sz="2400" b="1" dirty="0" smtClean="0">
                <a:solidFill>
                  <a:srgbClr val="002060"/>
                </a:solidFill>
              </a:rPr>
              <a:t>(5) Used the trial to attack Adam Smith:</a:t>
            </a:r>
          </a:p>
          <a:p>
            <a:pPr marL="0" indent="0">
              <a:buNone/>
            </a:pPr>
            <a:r>
              <a:rPr lang="en-GB" sz="2400" i="1" dirty="0"/>
              <a:t>It has been said, that people have no more reason to fear forestalling, engrossing, and </a:t>
            </a:r>
            <a:r>
              <a:rPr lang="en-GB" sz="2400" i="1" dirty="0" err="1"/>
              <a:t>regrating</a:t>
            </a:r>
            <a:r>
              <a:rPr lang="en-GB" sz="2400" i="1" dirty="0"/>
              <a:t>, than they have to fear witchcraft. It is easy for a man to write a treatise in his </a:t>
            </a:r>
            <a:r>
              <a:rPr lang="en-GB" sz="2400" i="1" dirty="0" smtClean="0"/>
              <a:t>closet . . </a:t>
            </a:r>
            <a:endParaRPr lang="en-US" sz="2400" b="1" dirty="0" smtClean="0">
              <a:solidFill>
                <a:srgbClr val="002060"/>
              </a:solidFill>
            </a:endParaRPr>
          </a:p>
          <a:p>
            <a:pPr marL="0" indent="0">
              <a:buNone/>
            </a:pPr>
            <a:r>
              <a:rPr lang="en-US" sz="2400" dirty="0" smtClean="0"/>
              <a:t>[but </a:t>
            </a:r>
            <a:r>
              <a:rPr lang="en-US" sz="2400" dirty="0"/>
              <a:t>go </a:t>
            </a:r>
            <a:r>
              <a:rPr lang="en-US" sz="2400" dirty="0" smtClean="0"/>
              <a:t>200 miles from London and you will see it is more real than witchcraft.]</a:t>
            </a:r>
            <a:endParaRPr lang="en-US" sz="2400" dirty="0"/>
          </a:p>
          <a:p>
            <a:pPr>
              <a:buNone/>
            </a:pPr>
            <a:endParaRPr lang="en-US" dirty="0" smtClean="0">
              <a:solidFill>
                <a:srgbClr val="002060"/>
              </a:solidFill>
            </a:endParaRP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43885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1518</Words>
  <Application>Microsoft Office PowerPoint</Application>
  <PresentationFormat>A4 Paper (210x297 mm)</PresentationFormat>
  <Paragraphs>178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“Common Law Offences and Markets”</vt:lpstr>
      <vt:lpstr>Trading in Markets</vt:lpstr>
      <vt:lpstr>Early Offences / Restrictions</vt:lpstr>
      <vt:lpstr>Common Law </vt:lpstr>
      <vt:lpstr>PowerPoint Presentation</vt:lpstr>
      <vt:lpstr>Speculators and Market-Riggers</vt:lpstr>
      <vt:lpstr>Mediaeval Markets and Law</vt:lpstr>
      <vt:lpstr>Adam Smith and Wealth of Nations</vt:lpstr>
      <vt:lpstr>Lord Kenyon and Waddington</vt:lpstr>
      <vt:lpstr>PowerPoint Presentation</vt:lpstr>
      <vt:lpstr>De Berenger</vt:lpstr>
      <vt:lpstr>Abolition</vt:lpstr>
      <vt:lpstr>PowerPoint Presentation</vt:lpstr>
      <vt:lpstr>2. Conspiracy to defraud</vt:lpstr>
      <vt:lpstr>3 Ambit of Conspiracy to Defraud</vt:lpstr>
      <vt:lpstr>Non-criminal unlawfulness</vt:lpstr>
      <vt:lpstr>Limitations on Conspiracy to Defraud</vt:lpstr>
      <vt:lpstr>PowerPoint Presentation</vt:lpstr>
      <vt:lpstr>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Abuse</dc:title>
  <dc:creator>Hannah</dc:creator>
  <cp:lastModifiedBy>DanielBurbidge</cp:lastModifiedBy>
  <cp:revision>168</cp:revision>
  <cp:lastPrinted>2016-09-20T13:56:17Z</cp:lastPrinted>
  <dcterms:created xsi:type="dcterms:W3CDTF">2015-03-12T18:46:10Z</dcterms:created>
  <dcterms:modified xsi:type="dcterms:W3CDTF">2016-09-20T14:09:50Z</dcterms:modified>
</cp:coreProperties>
</file>